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notesMasterIdLst>
    <p:notesMasterId r:id="rId25"/>
  </p:notesMasterIdLst>
  <p:sldIdLst>
    <p:sldId id="264" r:id="rId2"/>
    <p:sldId id="268" r:id="rId3"/>
    <p:sldId id="312" r:id="rId4"/>
    <p:sldId id="265" r:id="rId5"/>
    <p:sldId id="283" r:id="rId6"/>
    <p:sldId id="279" r:id="rId7"/>
    <p:sldId id="302" r:id="rId8"/>
    <p:sldId id="303" r:id="rId9"/>
    <p:sldId id="256" r:id="rId10"/>
    <p:sldId id="304" r:id="rId11"/>
    <p:sldId id="305" r:id="rId12"/>
    <p:sldId id="306" r:id="rId13"/>
    <p:sldId id="307" r:id="rId14"/>
    <p:sldId id="308" r:id="rId15"/>
    <p:sldId id="309" r:id="rId16"/>
    <p:sldId id="292" r:id="rId17"/>
    <p:sldId id="310" r:id="rId18"/>
    <p:sldId id="311" r:id="rId19"/>
    <p:sldId id="313" r:id="rId20"/>
    <p:sldId id="314" r:id="rId21"/>
    <p:sldId id="316" r:id="rId22"/>
    <p:sldId id="318" r:id="rId23"/>
    <p:sldId id="317" r:id="rId24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  <a:srgbClr val="CC66FF"/>
    <a:srgbClr val="006600"/>
    <a:srgbClr val="CC0099"/>
    <a:srgbClr val="339933"/>
    <a:srgbClr val="FFFFF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84" d="100"/>
          <a:sy n="84" d="100"/>
        </p:scale>
        <p:origin x="-99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B35E21B-C540-4A7E-A544-ACB6369DE795}" type="doc">
      <dgm:prSet loTypeId="urn:microsoft.com/office/officeart/2005/8/layout/funnel1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3A3E1208-C338-41EB-8494-E6D14E94255A}">
      <dgm:prSet phldrT="[نص]"/>
      <dgm:spPr/>
      <dgm:t>
        <a:bodyPr/>
        <a:lstStyle/>
        <a:p>
          <a:pPr rtl="1"/>
          <a:r>
            <a:rPr lang="ar-SA" dirty="0" smtClean="0"/>
            <a:t> </a:t>
          </a:r>
          <a:endParaRPr lang="ar-SA" dirty="0"/>
        </a:p>
      </dgm:t>
    </dgm:pt>
    <dgm:pt modelId="{35687D1D-410E-4977-9719-5710CDFE81D4}" type="sibTrans" cxnId="{0947C65E-2FEA-453C-9387-426786876E28}">
      <dgm:prSet/>
      <dgm:spPr/>
      <dgm:t>
        <a:bodyPr/>
        <a:lstStyle/>
        <a:p>
          <a:pPr rtl="1"/>
          <a:endParaRPr lang="ar-SA"/>
        </a:p>
      </dgm:t>
    </dgm:pt>
    <dgm:pt modelId="{D204FD30-44CE-48C6-83BE-FAB8741773D6}" type="parTrans" cxnId="{0947C65E-2FEA-453C-9387-426786876E28}">
      <dgm:prSet/>
      <dgm:spPr/>
      <dgm:t>
        <a:bodyPr/>
        <a:lstStyle/>
        <a:p>
          <a:pPr rtl="1"/>
          <a:endParaRPr lang="ar-SA"/>
        </a:p>
      </dgm:t>
    </dgm:pt>
    <dgm:pt modelId="{7D87A4B7-838C-43E5-B8D7-3183C654BE47}" type="pres">
      <dgm:prSet presAssocID="{2B35E21B-C540-4A7E-A544-ACB6369DE795}" presName="Name0" presStyleCnt="0">
        <dgm:presLayoutVars>
          <dgm:chMax val="4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9E0813FB-1D91-4C50-953C-0294B5ACF6E5}" type="pres">
      <dgm:prSet presAssocID="{2B35E21B-C540-4A7E-A544-ACB6369DE795}" presName="ellipse" presStyleLbl="trBgShp" presStyleIdx="0" presStyleCnt="1"/>
      <dgm:spPr/>
    </dgm:pt>
    <dgm:pt modelId="{729345FB-7B9E-420B-BEEA-417831B3BDA3}" type="pres">
      <dgm:prSet presAssocID="{2B35E21B-C540-4A7E-A544-ACB6369DE795}" presName="arrow1" presStyleLbl="fgShp" presStyleIdx="0" presStyleCnt="1" custScaleX="476273"/>
      <dgm:spPr>
        <a:prstGeom prst="flowChartProcess">
          <a:avLst/>
        </a:prstGeom>
      </dgm:spPr>
    </dgm:pt>
    <dgm:pt modelId="{62855422-99F2-4918-8DC7-FA62E258BBDA}" type="pres">
      <dgm:prSet presAssocID="{2B35E21B-C540-4A7E-A544-ACB6369DE795}" presName="rectangle" presStyleLbl="revTx" presStyleIdx="0" presStyleCnt="1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148BE121-1604-4480-8330-51124213725A}" type="pres">
      <dgm:prSet presAssocID="{2B35E21B-C540-4A7E-A544-ACB6369DE795}" presName="funnel" presStyleLbl="trAlignAcc1" presStyleIdx="0" presStyleCnt="1"/>
      <dgm:spPr/>
    </dgm:pt>
  </dgm:ptLst>
  <dgm:cxnLst>
    <dgm:cxn modelId="{0947C65E-2FEA-453C-9387-426786876E28}" srcId="{2B35E21B-C540-4A7E-A544-ACB6369DE795}" destId="{3A3E1208-C338-41EB-8494-E6D14E94255A}" srcOrd="0" destOrd="0" parTransId="{D204FD30-44CE-48C6-83BE-FAB8741773D6}" sibTransId="{35687D1D-410E-4977-9719-5710CDFE81D4}"/>
    <dgm:cxn modelId="{C2B20C52-A436-4E3B-8A83-EEE267D5FC69}" type="presOf" srcId="{3A3E1208-C338-41EB-8494-E6D14E94255A}" destId="{62855422-99F2-4918-8DC7-FA62E258BBDA}" srcOrd="0" destOrd="0" presId="urn:microsoft.com/office/officeart/2005/8/layout/funnel1"/>
    <dgm:cxn modelId="{42F77633-C10C-43C9-BA36-E325655756E0}" type="presOf" srcId="{2B35E21B-C540-4A7E-A544-ACB6369DE795}" destId="{7D87A4B7-838C-43E5-B8D7-3183C654BE47}" srcOrd="0" destOrd="0" presId="urn:microsoft.com/office/officeart/2005/8/layout/funnel1"/>
    <dgm:cxn modelId="{8089DDD6-B595-4BD2-ACAA-21A0A4ADB1BB}" type="presParOf" srcId="{7D87A4B7-838C-43E5-B8D7-3183C654BE47}" destId="{9E0813FB-1D91-4C50-953C-0294B5ACF6E5}" srcOrd="0" destOrd="0" presId="urn:microsoft.com/office/officeart/2005/8/layout/funnel1"/>
    <dgm:cxn modelId="{784C48CF-DB4F-4319-825E-66ED1FDA0D88}" type="presParOf" srcId="{7D87A4B7-838C-43E5-B8D7-3183C654BE47}" destId="{729345FB-7B9E-420B-BEEA-417831B3BDA3}" srcOrd="1" destOrd="0" presId="urn:microsoft.com/office/officeart/2005/8/layout/funnel1"/>
    <dgm:cxn modelId="{25B14636-6634-43AD-8A9C-7DB7042AB534}" type="presParOf" srcId="{7D87A4B7-838C-43E5-B8D7-3183C654BE47}" destId="{62855422-99F2-4918-8DC7-FA62E258BBDA}" srcOrd="2" destOrd="0" presId="urn:microsoft.com/office/officeart/2005/8/layout/funnel1"/>
    <dgm:cxn modelId="{193DA3DA-9207-49D0-8169-17E42559B382}" type="presParOf" srcId="{7D87A4B7-838C-43E5-B8D7-3183C654BE47}" destId="{148BE121-1604-4480-8330-51124213725A}" srcOrd="3" destOrd="0" presId="urn:microsoft.com/office/officeart/2005/8/layout/funnel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9E0813FB-1D91-4C50-953C-0294B5ACF6E5}">
      <dsp:nvSpPr>
        <dsp:cNvPr id="0" name=""/>
        <dsp:cNvSpPr/>
      </dsp:nvSpPr>
      <dsp:spPr>
        <a:xfrm>
          <a:off x="1404620" y="165099"/>
          <a:ext cx="3276600" cy="1137920"/>
        </a:xfrm>
        <a:prstGeom prst="ellipse">
          <a:avLst/>
        </a:prstGeom>
        <a:solidFill>
          <a:schemeClr val="accent1">
            <a:tint val="50000"/>
            <a:alpha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29345FB-7B9E-420B-BEEA-417831B3BDA3}">
      <dsp:nvSpPr>
        <dsp:cNvPr id="0" name=""/>
        <dsp:cNvSpPr/>
      </dsp:nvSpPr>
      <dsp:spPr>
        <a:xfrm>
          <a:off x="1535833" y="2951479"/>
          <a:ext cx="3024333" cy="406400"/>
        </a:xfrm>
        <a:prstGeom prst="flowChartProcess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2855422-99F2-4918-8DC7-FA62E258BBDA}">
      <dsp:nvSpPr>
        <dsp:cNvPr id="0" name=""/>
        <dsp:cNvSpPr/>
      </dsp:nvSpPr>
      <dsp:spPr>
        <a:xfrm>
          <a:off x="1524000" y="3276600"/>
          <a:ext cx="3048000" cy="762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2024" tIns="192024" rIns="192024" bIns="192024" numCol="1" spcCol="1270" anchor="ctr" anchorCtr="0">
          <a:noAutofit/>
        </a:bodyPr>
        <a:lstStyle/>
        <a:p>
          <a:pPr lvl="0" algn="ctr" defTabSz="12001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700" kern="1200" dirty="0" smtClean="0"/>
            <a:t> </a:t>
          </a:r>
          <a:endParaRPr lang="ar-SA" sz="2700" kern="1200" dirty="0"/>
        </a:p>
      </dsp:txBody>
      <dsp:txXfrm>
        <a:off x="1524000" y="3276600"/>
        <a:ext cx="3048000" cy="762000"/>
      </dsp:txXfrm>
    </dsp:sp>
    <dsp:sp modelId="{148BE121-1604-4480-8330-51124213725A}">
      <dsp:nvSpPr>
        <dsp:cNvPr id="0" name=""/>
        <dsp:cNvSpPr/>
      </dsp:nvSpPr>
      <dsp:spPr>
        <a:xfrm>
          <a:off x="1270000" y="25399"/>
          <a:ext cx="3556000" cy="2844800"/>
        </a:xfrm>
        <a:prstGeom prst="funnel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funnel1">
  <dgm:title val=""/>
  <dgm:desc val=""/>
  <dgm:catLst>
    <dgm:cat type="relationship" pri="2000"/>
    <dgm:cat type="process" pri="2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4"/>
      <dgm:resizeHandles val="exact"/>
    </dgm:varLst>
    <dgm:alg type="composite">
      <dgm:param type="ar" val="1.25"/>
    </dgm:alg>
    <dgm:shape xmlns:r="http://schemas.openxmlformats.org/officeDocument/2006/relationships" r:blip="">
      <dgm:adjLst/>
    </dgm:shape>
    <dgm:presOf/>
    <dgm:choose name="Name1">
      <dgm:if name="Name2" axis="ch" ptType="node" func="cnt" op="equ" val="2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w" for="ch" forName="item1" refType="w" fact="0.35"/>
          <dgm:constr type="h" for="ch" forName="item1" refType="w" fact="0.35"/>
          <dgm:constr type="t" for="ch" forName="item1" refType="h" fact="0.05"/>
          <dgm:constr type="l" for="ch" forName="item1" refType="w" fact="0.125"/>
          <dgm:constr type="primFontSz" for="ch" forName="item1" op="equ" val="65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if>
      <dgm:else name="Name3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primFontSz" for="ch" forName="rectangle" val="65"/>
          <dgm:constr type="w" for="ch" forName="item1" refType="w" fact="0.225"/>
          <dgm:constr type="h" for="ch" forName="item1" refType="w" fact="0.225"/>
          <dgm:constr type="t" for="ch" forName="item1" refType="h" fact="0.336"/>
          <dgm:constr type="l" for="ch" forName="item1" refType="w" fact="0.261"/>
          <dgm:constr type="primFontSz" for="ch" forName="item1" val="65"/>
          <dgm:constr type="w" for="ch" forName="item2" refType="w" fact="0.225"/>
          <dgm:constr type="h" for="ch" forName="item2" refType="w" fact="0.225"/>
          <dgm:constr type="t" for="ch" forName="item2" refType="h" fact="0.125"/>
          <dgm:constr type="l" for="ch" forName="item2" refType="w" fact="0.1"/>
          <dgm:constr type="primFontSz" for="ch" forName="item2" refType="primFontSz" refFor="ch" refForName="item1" op="equ"/>
          <dgm:constr type="w" for="ch" forName="item3" refType="w" fact="0.225"/>
          <dgm:constr type="h" for="ch" forName="item3" refType="w" fact="0.225"/>
          <dgm:constr type="t" for="ch" forName="item3" refType="h" fact="0.057"/>
          <dgm:constr type="l" for="ch" forName="item3" refType="w" fact="0.33"/>
          <dgm:constr type="primFontSz" for="ch" forName="item3" refType="primFontSz" refFor="ch" refForName="item1" op="equ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else>
    </dgm:choose>
    <dgm:ruleLst/>
    <dgm:choose name="Name4">
      <dgm:if name="Name5" axis="ch" ptType="node" func="cnt" op="gte" val="1">
        <dgm:layoutNode name="ellipse" styleLbl="trBgShp">
          <dgm:alg type="sp"/>
          <dgm:shape xmlns:r="http://schemas.openxmlformats.org/officeDocument/2006/relationships" type="ellipse" r:blip="">
            <dgm:adjLst/>
          </dgm:shape>
          <dgm:presOf/>
          <dgm:constrLst/>
          <dgm:ruleLst/>
        </dgm:layoutNode>
        <dgm:layoutNode name="arrow1" styleLbl="fgShp">
          <dgm:alg type="sp"/>
          <dgm:shape xmlns:r="http://schemas.openxmlformats.org/officeDocument/2006/relationships" type="downArrow" r:blip="">
            <dgm:adjLst/>
          </dgm:shape>
          <dgm:presOf/>
          <dgm:constrLst/>
          <dgm:ruleLst/>
        </dgm:layoutNode>
        <dgm:layoutNode name="rectangle" styleLbl="revTx">
          <dgm:varLst>
            <dgm:bulletEnabled val="1"/>
          </dgm:varLst>
          <dgm:alg type="tx">
            <dgm:param type="txAnchorHorzCh" val="ctr"/>
          </dgm:alg>
          <dgm:shape xmlns:r="http://schemas.openxmlformats.org/officeDocument/2006/relationships" type="rect" r:blip="">
            <dgm:adjLst/>
          </dgm:shape>
          <dgm:choose name="Name6">
            <dgm:if name="Name7" axis="ch" ptType="node" func="cnt" op="equ" val="1">
              <dgm:presOf axis="ch desOrSelf" ptType="node node" st="1 1" cnt="1 0"/>
            </dgm:if>
            <dgm:if name="Name8" axis="ch" ptType="node" func="cnt" op="equ" val="2">
              <dgm:presOf axis="ch desOrSelf" ptType="node node" st="2 1" cnt="1 0"/>
            </dgm:if>
            <dgm:if name="Name9" axis="ch" ptType="node" func="cnt" op="equ" val="3">
              <dgm:presOf axis="ch desOrSelf" ptType="node node" st="3 1" cnt="1 0"/>
            </dgm:if>
            <dgm:else name="Name10">
              <dgm:presOf axis="ch desOrSelf" ptType="node node" st="4 1" cnt="1 0"/>
            </dgm:else>
          </dgm:choose>
          <dgm:constrLst/>
          <dgm:ruleLst>
            <dgm:rule type="primFontSz" val="5" fact="NaN" max="NaN"/>
          </dgm:ruleLst>
        </dgm:layoutNode>
        <dgm:forEach name="Name11" axis="ch" ptType="node" st="2" cnt="1">
          <dgm:layoutNode name="item1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2">
              <dgm:if name="Name13" axis="root ch" ptType="all node" func="cnt" op="equ" val="1">
                <dgm:presOf/>
              </dgm:if>
              <dgm:if name="Name14" axis="root ch" ptType="all node" func="cnt" op="equ" val="2">
                <dgm:presOf axis="root ch desOrSelf" ptType="all node node" st="1 1 1" cnt="0 1 0"/>
              </dgm:if>
              <dgm:if name="Name15" axis="root ch" ptType="all node" func="cnt" op="equ" val="3">
                <dgm:presOf axis="root ch desOrSelf" ptType="all node node" st="1 2 1" cnt="0 1 0"/>
              </dgm:if>
              <dgm:else name="Name16">
                <dgm:presOf axis="root ch desOrSelf" ptType="all node node" st="1 3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17" axis="ch" ptType="node" st="3" cnt="1">
          <dgm:layoutNode name="item2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8">
              <dgm:if name="Name19" axis="root ch" ptType="all node" func="cnt" op="equ" val="1">
                <dgm:presOf/>
              </dgm:if>
              <dgm:if name="Name20" axis="root ch" ptType="all node" func="cnt" op="equ" val="2">
                <dgm:presOf/>
              </dgm:if>
              <dgm:if name="Name21" axis="root ch" ptType="all node" func="cnt" op="equ" val="3">
                <dgm:presOf axis="root ch desOrSelf" ptType="all node node" st="1 1 1" cnt="0 1 0"/>
              </dgm:if>
              <dgm:else name="Name22">
                <dgm:presOf axis="root ch desOrSelf" ptType="all node node" st="1 2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23" axis="ch" ptType="node" st="4" cnt="1">
          <dgm:layoutNode name="item3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4">
              <dgm:if name="Name25" axis="root ch" ptType="all node" func="cnt" op="equ" val="1">
                <dgm:presOf/>
              </dgm:if>
              <dgm:if name="Name26" axis="root ch" ptType="all node" func="cnt" op="equ" val="2">
                <dgm:presOf/>
              </dgm:if>
              <dgm:if name="Name27" axis="root ch" ptType="all node" func="cnt" op="equ" val="3">
                <dgm:presOf/>
              </dgm:if>
              <dgm:else name="Name28">
                <dgm:presOf axis="root ch desOrSelf" ptType="all node node" st="1 1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layoutNode name="funnel" styleLbl="trAlignAcc1">
          <dgm:alg type="sp"/>
          <dgm:shape xmlns:r="http://schemas.openxmlformats.org/officeDocument/2006/relationships" type="funnel" r:blip="">
            <dgm:adjLst/>
          </dgm:shape>
          <dgm:presOf/>
          <dgm:constrLst/>
          <dgm:ruleLst/>
        </dgm:layoutNode>
      </dgm:if>
      <dgm:else name="Name29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87A02148-EDD9-4F01-A8EF-BF57A170042C}" type="datetimeFigureOut">
              <a:rPr lang="ar-SA" smtClean="0"/>
              <a:pPr/>
              <a:t>12/05/37</a:t>
            </a:fld>
            <a:endParaRPr lang="ar-SA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2AD34116-6792-4C3B-A370-02FECEAE178C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6462839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6803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MA" smtClean="0"/>
          </a:p>
        </p:txBody>
      </p:sp>
      <p:sp>
        <p:nvSpPr>
          <p:cNvPr id="76804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DAF2D82-7F5E-4C24-B2FA-032091A696F1}" type="slidenum">
              <a:rPr lang="ar-SA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7827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MA" smtClean="0"/>
          </a:p>
        </p:txBody>
      </p:sp>
      <p:sp>
        <p:nvSpPr>
          <p:cNvPr id="77828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A8141C5-9DD0-40E1-8BA5-A878A855000D}" type="slidenum">
              <a:rPr lang="ar-SA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5035B7-3461-46CF-B755-690523E59AD6}" type="datetimeFigureOut">
              <a:rPr lang="ar-SA" smtClean="0"/>
              <a:pPr/>
              <a:t>12/05/37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3D3111-0C5F-49F6-ADEE-7F7FF7445D91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5035B7-3461-46CF-B755-690523E59AD6}" type="datetimeFigureOut">
              <a:rPr lang="ar-SA" smtClean="0"/>
              <a:pPr/>
              <a:t>12/05/37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3D3111-0C5F-49F6-ADEE-7F7FF7445D91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5035B7-3461-46CF-B755-690523E59AD6}" type="datetimeFigureOut">
              <a:rPr lang="ar-SA" smtClean="0"/>
              <a:pPr/>
              <a:t>12/05/37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3D3111-0C5F-49F6-ADEE-7F7FF7445D91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محتوى 1"/>
          <p:cNvSpPr>
            <a:spLocks noGrp="1"/>
          </p:cNvSpPr>
          <p:nvPr>
            <p:ph/>
          </p:nvPr>
        </p:nvSpPr>
        <p:spPr>
          <a:xfrm>
            <a:off x="457200" y="274638"/>
            <a:ext cx="6718300" cy="5888037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3" name="عنصر نائب لرقم الشريحة 2"/>
          <p:cNvSpPr>
            <a:spLocks noGrp="1"/>
          </p:cNvSpPr>
          <p:nvPr>
            <p:ph type="sldNum" sz="quarter" idx="10"/>
          </p:nvPr>
        </p:nvSpPr>
        <p:spPr>
          <a:xfrm>
            <a:off x="6084888" y="6237288"/>
            <a:ext cx="1114425" cy="457200"/>
          </a:xfrm>
        </p:spPr>
        <p:txBody>
          <a:bodyPr/>
          <a:lstStyle>
            <a:lvl1pPr>
              <a:defRPr/>
            </a:lvl1pPr>
          </a:lstStyle>
          <a:p>
            <a:fld id="{66E6C066-F295-402B-AA35-CA9938B4FF92}" type="slidenum">
              <a:rPr lang="ar-SA"/>
              <a:pPr/>
              <a:t>‹#›</a:t>
            </a:fld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1"/>
          </p:nvPr>
        </p:nvSpPr>
        <p:spPr>
          <a:xfrm>
            <a:off x="0" y="6237288"/>
            <a:ext cx="3995738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ar-KW"/>
              <a:t>الحقوق محفوظة لجمال الملا ويوسف الخضر </a:t>
            </a:r>
            <a:r>
              <a:rPr lang="en-US"/>
              <a:t>®</a:t>
            </a:r>
            <a:r>
              <a:rPr lang="ar-KW"/>
              <a:t> </a:t>
            </a:r>
            <a:r>
              <a:rPr lang="en-US"/>
              <a:t>1999-2006</a:t>
            </a: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2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5035B7-3461-46CF-B755-690523E59AD6}" type="datetimeFigureOut">
              <a:rPr lang="ar-SA" smtClean="0"/>
              <a:pPr/>
              <a:t>12/05/37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3D3111-0C5F-49F6-ADEE-7F7FF7445D91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5035B7-3461-46CF-B755-690523E59AD6}" type="datetimeFigureOut">
              <a:rPr lang="ar-SA" smtClean="0"/>
              <a:pPr/>
              <a:t>12/05/37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3D3111-0C5F-49F6-ADEE-7F7FF7445D91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5035B7-3461-46CF-B755-690523E59AD6}" type="datetimeFigureOut">
              <a:rPr lang="ar-SA" smtClean="0"/>
              <a:pPr/>
              <a:t>12/05/37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3D3111-0C5F-49F6-ADEE-7F7FF7445D91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5035B7-3461-46CF-B755-690523E59AD6}" type="datetimeFigureOut">
              <a:rPr lang="ar-SA" smtClean="0"/>
              <a:pPr/>
              <a:t>12/05/37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3D3111-0C5F-49F6-ADEE-7F7FF7445D91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5035B7-3461-46CF-B755-690523E59AD6}" type="datetimeFigureOut">
              <a:rPr lang="ar-SA" smtClean="0"/>
              <a:pPr/>
              <a:t>12/05/37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3D3111-0C5F-49F6-ADEE-7F7FF7445D91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5035B7-3461-46CF-B755-690523E59AD6}" type="datetimeFigureOut">
              <a:rPr lang="ar-SA" smtClean="0"/>
              <a:pPr/>
              <a:t>12/05/37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3D3111-0C5F-49F6-ADEE-7F7FF7445D91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5035B7-3461-46CF-B755-690523E59AD6}" type="datetimeFigureOut">
              <a:rPr lang="ar-SA" smtClean="0"/>
              <a:pPr/>
              <a:t>12/05/37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3D3111-0C5F-49F6-ADEE-7F7FF7445D91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5035B7-3461-46CF-B755-690523E59AD6}" type="datetimeFigureOut">
              <a:rPr lang="ar-SA" smtClean="0"/>
              <a:pPr/>
              <a:t>12/05/37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3D3111-0C5F-49F6-ADEE-7F7FF7445D91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5035B7-3461-46CF-B755-690523E59AD6}" type="datetimeFigureOut">
              <a:rPr lang="ar-SA" smtClean="0"/>
              <a:pPr/>
              <a:t>12/05/37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3D3111-0C5F-49F6-ADEE-7F7FF7445D91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openxmlformats.org/officeDocument/2006/relationships/image" Target="../media/image9.jpeg"/><Relationship Id="rId7" Type="http://schemas.openxmlformats.org/officeDocument/2006/relationships/image" Target="../media/image13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gi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صورة 8" descr="photo-24932514-cartoon-light-bulb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619672" y="908720"/>
            <a:ext cx="2816225" cy="3543300"/>
          </a:xfrm>
          <a:prstGeom prst="rect">
            <a:avLst/>
          </a:prstGeom>
        </p:spPr>
      </p:pic>
      <p:sp>
        <p:nvSpPr>
          <p:cNvPr id="1026" name="Text Box 2"/>
          <p:cNvSpPr txBox="1">
            <a:spLocks noChangeArrowheads="1"/>
          </p:cNvSpPr>
          <p:nvPr/>
        </p:nvSpPr>
        <p:spPr bwMode="auto">
          <a:xfrm>
            <a:off x="3779912" y="836712"/>
            <a:ext cx="3981450" cy="41764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ar-SA" sz="12400" b="0" i="0" u="none" strike="noStrike" cap="none" normalizeH="0" baseline="0" dirty="0" smtClean="0">
                <a:ln>
                  <a:noFill/>
                </a:ln>
                <a:solidFill>
                  <a:srgbClr val="00B0F0"/>
                </a:solidFill>
                <a:effectLst/>
                <a:latin typeface="Calibri" pitchFamily="34" charset="0"/>
                <a:ea typeface="Arial" pitchFamily="34" charset="0"/>
                <a:cs typeface="AL-Mohanad Black" pitchFamily="2" charset="-78"/>
              </a:rPr>
              <a:t>يوم</a:t>
            </a:r>
          </a:p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ar-SA" sz="12400" b="0" i="0" u="none" strike="noStrike" cap="none" normalizeH="0" baseline="0" dirty="0" smtClean="0">
                <a:ln>
                  <a:noFill/>
                </a:ln>
                <a:solidFill>
                  <a:srgbClr val="00B0F0"/>
                </a:solidFill>
                <a:effectLst/>
                <a:latin typeface="Calibri" pitchFamily="34" charset="0"/>
                <a:ea typeface="Arial" pitchFamily="34" charset="0"/>
                <a:cs typeface="AL-Mohanad Black" pitchFamily="2" charset="-78"/>
              </a:rPr>
              <a:t>الإبداع</a:t>
            </a:r>
            <a:endParaRPr kumimoji="0" lang="ar-SA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7" name="Text Box 3"/>
          <p:cNvSpPr txBox="1">
            <a:spLocks noChangeArrowheads="1"/>
          </p:cNvSpPr>
          <p:nvPr/>
        </p:nvSpPr>
        <p:spPr bwMode="auto">
          <a:xfrm>
            <a:off x="1907704" y="4941168"/>
            <a:ext cx="481965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ar-SA" sz="3600" b="0" i="0" u="none" strike="noStrike" cap="none" normalizeH="0" baseline="0" smtClean="0">
                <a:ln>
                  <a:noFill/>
                </a:ln>
                <a:solidFill>
                  <a:srgbClr val="006600"/>
                </a:solidFill>
                <a:effectLst/>
                <a:latin typeface="Calibri" pitchFamily="34" charset="0"/>
                <a:ea typeface="Arial" pitchFamily="34" charset="0"/>
                <a:cs typeface="AL-Mohanad Black" pitchFamily="2" charset="-78"/>
              </a:rPr>
              <a:t>مهارات التفكير الإبداعي</a:t>
            </a: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مستطيل 16"/>
          <p:cNvSpPr/>
          <p:nvPr/>
        </p:nvSpPr>
        <p:spPr>
          <a:xfrm>
            <a:off x="-252536" y="5373216"/>
            <a:ext cx="9649072" cy="19442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/>
          <a:lstStyle/>
          <a:p>
            <a:r>
              <a:rPr lang="ar-SA" sz="4000" b="1" dirty="0" smtClean="0"/>
              <a:t>كيف </a:t>
            </a:r>
            <a:r>
              <a:rPr lang="ar-SA" sz="4000" b="1" dirty="0"/>
              <a:t>تستخدم الخرائط الذهنية؟</a:t>
            </a:r>
            <a:endParaRPr lang="en-US" sz="4000" b="1" dirty="0"/>
          </a:p>
        </p:txBody>
      </p:sp>
      <p:sp>
        <p:nvSpPr>
          <p:cNvPr id="22532" name="AutoShape 4"/>
          <p:cNvSpPr>
            <a:spLocks noChangeArrowheads="1"/>
          </p:cNvSpPr>
          <p:nvPr/>
        </p:nvSpPr>
        <p:spPr bwMode="auto">
          <a:xfrm>
            <a:off x="3962400" y="2743200"/>
            <a:ext cx="1524000" cy="1143000"/>
          </a:xfrm>
          <a:prstGeom prst="ellipse">
            <a:avLst/>
          </a:prstGeom>
          <a:noFill/>
          <a:ln w="63500">
            <a:solidFill>
              <a:srgbClr val="008000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ar-SA" b="1"/>
              <a:t>الفكرة الرئيسية</a:t>
            </a:r>
          </a:p>
          <a:p>
            <a:pPr algn="ctr"/>
            <a:r>
              <a:rPr lang="ar-SA" b="1"/>
              <a:t>(العنوان)</a:t>
            </a:r>
            <a:endParaRPr lang="en-US" b="1"/>
          </a:p>
        </p:txBody>
      </p:sp>
      <p:sp>
        <p:nvSpPr>
          <p:cNvPr id="22533" name="Freeform 5"/>
          <p:cNvSpPr>
            <a:spLocks/>
          </p:cNvSpPr>
          <p:nvPr/>
        </p:nvSpPr>
        <p:spPr bwMode="auto">
          <a:xfrm>
            <a:off x="5410200" y="2305238"/>
            <a:ext cx="601960" cy="590362"/>
          </a:xfrm>
          <a:custGeom>
            <a:avLst/>
            <a:gdLst/>
            <a:ahLst/>
            <a:cxnLst>
              <a:cxn ang="0">
                <a:pos x="0" y="616"/>
              </a:cxn>
              <a:cxn ang="0">
                <a:pos x="624" y="88"/>
              </a:cxn>
              <a:cxn ang="0">
                <a:pos x="1392" y="88"/>
              </a:cxn>
            </a:cxnLst>
            <a:rect l="0" t="0" r="r" b="b"/>
            <a:pathLst>
              <a:path w="1392" h="616">
                <a:moveTo>
                  <a:pt x="0" y="616"/>
                </a:moveTo>
                <a:cubicBezTo>
                  <a:pt x="196" y="396"/>
                  <a:pt x="392" y="176"/>
                  <a:pt x="624" y="88"/>
                </a:cubicBezTo>
                <a:cubicBezTo>
                  <a:pt x="856" y="0"/>
                  <a:pt x="1264" y="88"/>
                  <a:pt x="1392" y="88"/>
                </a:cubicBezTo>
              </a:path>
            </a:pathLst>
          </a:custGeom>
          <a:noFill/>
          <a:ln w="101600" cap="flat" cmpd="sng">
            <a:solidFill>
              <a:srgbClr val="008000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wrap="none" anchor="ctr"/>
          <a:lstStyle/>
          <a:p>
            <a:endParaRPr lang="ar-SA"/>
          </a:p>
        </p:txBody>
      </p:sp>
      <p:sp>
        <p:nvSpPr>
          <p:cNvPr id="22534" name="Freeform 6"/>
          <p:cNvSpPr>
            <a:spLocks/>
          </p:cNvSpPr>
          <p:nvPr/>
        </p:nvSpPr>
        <p:spPr bwMode="auto">
          <a:xfrm flipV="1">
            <a:off x="5410200" y="3733800"/>
            <a:ext cx="2209800" cy="1143000"/>
          </a:xfrm>
          <a:custGeom>
            <a:avLst/>
            <a:gdLst/>
            <a:ahLst/>
            <a:cxnLst>
              <a:cxn ang="0">
                <a:pos x="0" y="616"/>
              </a:cxn>
              <a:cxn ang="0">
                <a:pos x="624" y="88"/>
              </a:cxn>
              <a:cxn ang="0">
                <a:pos x="1392" y="88"/>
              </a:cxn>
            </a:cxnLst>
            <a:rect l="0" t="0" r="r" b="b"/>
            <a:pathLst>
              <a:path w="1392" h="616">
                <a:moveTo>
                  <a:pt x="0" y="616"/>
                </a:moveTo>
                <a:cubicBezTo>
                  <a:pt x="196" y="396"/>
                  <a:pt x="392" y="176"/>
                  <a:pt x="624" y="88"/>
                </a:cubicBezTo>
                <a:cubicBezTo>
                  <a:pt x="856" y="0"/>
                  <a:pt x="1264" y="88"/>
                  <a:pt x="1392" y="88"/>
                </a:cubicBezTo>
              </a:path>
            </a:pathLst>
          </a:custGeom>
          <a:noFill/>
          <a:ln w="101600" cap="flat" cmpd="sng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wrap="none" anchor="ctr"/>
          <a:lstStyle/>
          <a:p>
            <a:endParaRPr lang="ar-SA"/>
          </a:p>
        </p:txBody>
      </p:sp>
      <p:sp>
        <p:nvSpPr>
          <p:cNvPr id="22535" name="Freeform 7"/>
          <p:cNvSpPr>
            <a:spLocks/>
          </p:cNvSpPr>
          <p:nvPr/>
        </p:nvSpPr>
        <p:spPr bwMode="auto">
          <a:xfrm flipH="1" flipV="1">
            <a:off x="1905000" y="3962400"/>
            <a:ext cx="2590800" cy="1143000"/>
          </a:xfrm>
          <a:custGeom>
            <a:avLst/>
            <a:gdLst/>
            <a:ahLst/>
            <a:cxnLst>
              <a:cxn ang="0">
                <a:pos x="0" y="616"/>
              </a:cxn>
              <a:cxn ang="0">
                <a:pos x="624" y="88"/>
              </a:cxn>
              <a:cxn ang="0">
                <a:pos x="1392" y="88"/>
              </a:cxn>
            </a:cxnLst>
            <a:rect l="0" t="0" r="r" b="b"/>
            <a:pathLst>
              <a:path w="1392" h="616">
                <a:moveTo>
                  <a:pt x="0" y="616"/>
                </a:moveTo>
                <a:cubicBezTo>
                  <a:pt x="196" y="396"/>
                  <a:pt x="392" y="176"/>
                  <a:pt x="624" y="88"/>
                </a:cubicBezTo>
                <a:cubicBezTo>
                  <a:pt x="856" y="0"/>
                  <a:pt x="1264" y="88"/>
                  <a:pt x="1392" y="88"/>
                </a:cubicBezTo>
              </a:path>
            </a:pathLst>
          </a:custGeom>
          <a:noFill/>
          <a:ln w="101600" cap="flat" cmpd="sng">
            <a:solidFill>
              <a:srgbClr val="FF9900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wrap="none" anchor="ctr"/>
          <a:lstStyle/>
          <a:p>
            <a:endParaRPr lang="ar-SA"/>
          </a:p>
        </p:txBody>
      </p:sp>
      <p:sp>
        <p:nvSpPr>
          <p:cNvPr id="22536" name="Freeform 8"/>
          <p:cNvSpPr>
            <a:spLocks/>
          </p:cNvSpPr>
          <p:nvPr/>
        </p:nvSpPr>
        <p:spPr bwMode="auto">
          <a:xfrm flipH="1">
            <a:off x="1371600" y="2667000"/>
            <a:ext cx="2514600" cy="685800"/>
          </a:xfrm>
          <a:custGeom>
            <a:avLst/>
            <a:gdLst/>
            <a:ahLst/>
            <a:cxnLst>
              <a:cxn ang="0">
                <a:pos x="0" y="616"/>
              </a:cxn>
              <a:cxn ang="0">
                <a:pos x="624" y="88"/>
              </a:cxn>
              <a:cxn ang="0">
                <a:pos x="1392" y="88"/>
              </a:cxn>
            </a:cxnLst>
            <a:rect l="0" t="0" r="r" b="b"/>
            <a:pathLst>
              <a:path w="1392" h="616">
                <a:moveTo>
                  <a:pt x="0" y="616"/>
                </a:moveTo>
                <a:cubicBezTo>
                  <a:pt x="196" y="396"/>
                  <a:pt x="392" y="176"/>
                  <a:pt x="624" y="88"/>
                </a:cubicBezTo>
                <a:cubicBezTo>
                  <a:pt x="856" y="0"/>
                  <a:pt x="1264" y="88"/>
                  <a:pt x="1392" y="88"/>
                </a:cubicBezTo>
              </a:path>
            </a:pathLst>
          </a:custGeom>
          <a:noFill/>
          <a:ln w="101600" cap="flat" cmpd="sng">
            <a:solidFill>
              <a:srgbClr val="0000FF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wrap="none" anchor="ctr"/>
          <a:lstStyle/>
          <a:p>
            <a:endParaRPr lang="ar-SA"/>
          </a:p>
        </p:txBody>
      </p:sp>
      <p:sp>
        <p:nvSpPr>
          <p:cNvPr id="22537" name="Rectangle 9"/>
          <p:cNvSpPr>
            <a:spLocks noChangeArrowheads="1"/>
          </p:cNvSpPr>
          <p:nvPr/>
        </p:nvSpPr>
        <p:spPr bwMode="auto">
          <a:xfrm>
            <a:off x="7162800" y="5943600"/>
            <a:ext cx="1981200" cy="914400"/>
          </a:xfrm>
          <a:prstGeom prst="rect">
            <a:avLst/>
          </a:prstGeom>
          <a:noFill/>
          <a:ln w="63500">
            <a:solidFill>
              <a:srgbClr val="008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ar-SA" b="1"/>
              <a:t>أبدأالفكرة الرئيسة فى</a:t>
            </a:r>
          </a:p>
          <a:p>
            <a:pPr algn="ctr"/>
            <a:r>
              <a:rPr lang="ar-SA" b="1"/>
              <a:t> المنتصف</a:t>
            </a:r>
            <a:endParaRPr lang="en-US" b="1"/>
          </a:p>
        </p:txBody>
      </p:sp>
      <p:sp>
        <p:nvSpPr>
          <p:cNvPr id="22539" name="Rectangle 11"/>
          <p:cNvSpPr>
            <a:spLocks noChangeArrowheads="1"/>
          </p:cNvSpPr>
          <p:nvPr/>
        </p:nvSpPr>
        <p:spPr bwMode="auto">
          <a:xfrm>
            <a:off x="3200400" y="5943600"/>
            <a:ext cx="1981200" cy="914400"/>
          </a:xfrm>
          <a:prstGeom prst="rect">
            <a:avLst/>
          </a:prstGeom>
          <a:noFill/>
          <a:ln w="63500">
            <a:solidFill>
              <a:srgbClr val="008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ar-SA" b="1"/>
              <a:t>بدون سطور</a:t>
            </a:r>
            <a:endParaRPr lang="en-US" b="1"/>
          </a:p>
        </p:txBody>
      </p:sp>
      <p:sp>
        <p:nvSpPr>
          <p:cNvPr id="22540" name="Rectangle 12"/>
          <p:cNvSpPr>
            <a:spLocks noChangeArrowheads="1"/>
          </p:cNvSpPr>
          <p:nvPr/>
        </p:nvSpPr>
        <p:spPr bwMode="auto">
          <a:xfrm>
            <a:off x="5181600" y="5943600"/>
            <a:ext cx="1981200" cy="914400"/>
          </a:xfrm>
          <a:prstGeom prst="rect">
            <a:avLst/>
          </a:prstGeom>
          <a:noFill/>
          <a:ln w="63500">
            <a:solidFill>
              <a:srgbClr val="008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ar-SA" b="1"/>
              <a:t>الورق بالعرض</a:t>
            </a:r>
            <a:endParaRPr lang="en-US" b="1"/>
          </a:p>
        </p:txBody>
      </p:sp>
      <p:sp>
        <p:nvSpPr>
          <p:cNvPr id="22541" name="Line 13"/>
          <p:cNvSpPr>
            <a:spLocks noChangeShapeType="1"/>
          </p:cNvSpPr>
          <p:nvPr/>
        </p:nvSpPr>
        <p:spPr bwMode="auto">
          <a:xfrm flipH="1">
            <a:off x="0" y="5638800"/>
            <a:ext cx="9144000" cy="0"/>
          </a:xfrm>
          <a:prstGeom prst="line">
            <a:avLst/>
          </a:prstGeom>
          <a:noFill/>
          <a:ln w="63500">
            <a:solidFill>
              <a:srgbClr val="008000"/>
            </a:solidFill>
            <a:round/>
            <a:headEnd type="triangle" w="med" len="med"/>
            <a:tailEnd type="triangle" w="med" len="med"/>
          </a:ln>
          <a:effectLst/>
        </p:spPr>
        <p:txBody>
          <a:bodyPr wrap="none" anchor="ctr"/>
          <a:lstStyle/>
          <a:p>
            <a:endParaRPr lang="ar-SA"/>
          </a:p>
        </p:txBody>
      </p:sp>
      <p:sp>
        <p:nvSpPr>
          <p:cNvPr id="22543" name="Freeform 15"/>
          <p:cNvSpPr>
            <a:spLocks/>
          </p:cNvSpPr>
          <p:nvPr/>
        </p:nvSpPr>
        <p:spPr bwMode="auto">
          <a:xfrm>
            <a:off x="6818971" y="1941713"/>
            <a:ext cx="1137405" cy="457200"/>
          </a:xfrm>
          <a:custGeom>
            <a:avLst/>
            <a:gdLst/>
            <a:ahLst/>
            <a:cxnLst>
              <a:cxn ang="0">
                <a:pos x="0" y="768"/>
              </a:cxn>
              <a:cxn ang="0">
                <a:pos x="432" y="240"/>
              </a:cxn>
              <a:cxn ang="0">
                <a:pos x="912" y="0"/>
              </a:cxn>
            </a:cxnLst>
            <a:rect l="0" t="0" r="r" b="b"/>
            <a:pathLst>
              <a:path w="912" h="768">
                <a:moveTo>
                  <a:pt x="0" y="768"/>
                </a:moveTo>
                <a:cubicBezTo>
                  <a:pt x="140" y="568"/>
                  <a:pt x="280" y="368"/>
                  <a:pt x="432" y="240"/>
                </a:cubicBezTo>
                <a:cubicBezTo>
                  <a:pt x="584" y="112"/>
                  <a:pt x="832" y="40"/>
                  <a:pt x="912" y="0"/>
                </a:cubicBezTo>
              </a:path>
            </a:pathLst>
          </a:custGeom>
          <a:ln>
            <a:headEnd type="none" w="med" len="med"/>
            <a:tailEnd type="triangle" w="med" len="med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  <p:txBody>
          <a:bodyPr wrap="none" anchor="ctr"/>
          <a:lstStyle/>
          <a:p>
            <a:endParaRPr lang="ar-SA"/>
          </a:p>
        </p:txBody>
      </p:sp>
      <p:sp>
        <p:nvSpPr>
          <p:cNvPr id="22544" name="Freeform 16"/>
          <p:cNvSpPr>
            <a:spLocks/>
          </p:cNvSpPr>
          <p:nvPr/>
        </p:nvSpPr>
        <p:spPr bwMode="auto">
          <a:xfrm rot="2084242">
            <a:off x="6974528" y="2256344"/>
            <a:ext cx="444963" cy="457200"/>
          </a:xfrm>
          <a:custGeom>
            <a:avLst/>
            <a:gdLst/>
            <a:ahLst/>
            <a:cxnLst>
              <a:cxn ang="0">
                <a:pos x="0" y="768"/>
              </a:cxn>
              <a:cxn ang="0">
                <a:pos x="432" y="240"/>
              </a:cxn>
              <a:cxn ang="0">
                <a:pos x="912" y="0"/>
              </a:cxn>
            </a:cxnLst>
            <a:rect l="0" t="0" r="r" b="b"/>
            <a:pathLst>
              <a:path w="912" h="768">
                <a:moveTo>
                  <a:pt x="0" y="768"/>
                </a:moveTo>
                <a:cubicBezTo>
                  <a:pt x="140" y="568"/>
                  <a:pt x="280" y="368"/>
                  <a:pt x="432" y="240"/>
                </a:cubicBezTo>
                <a:cubicBezTo>
                  <a:pt x="584" y="112"/>
                  <a:pt x="832" y="40"/>
                  <a:pt x="912" y="0"/>
                </a:cubicBezTo>
              </a:path>
            </a:pathLst>
          </a:custGeom>
          <a:ln>
            <a:headEnd type="none" w="med" len="med"/>
            <a:tailEnd type="triangle" w="med" len="med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  <p:txBody>
          <a:bodyPr wrap="none" anchor="ctr"/>
          <a:lstStyle/>
          <a:p>
            <a:endParaRPr lang="ar-SA"/>
          </a:p>
        </p:txBody>
      </p:sp>
      <p:sp>
        <p:nvSpPr>
          <p:cNvPr id="22545" name="Freeform 17"/>
          <p:cNvSpPr>
            <a:spLocks/>
          </p:cNvSpPr>
          <p:nvPr/>
        </p:nvSpPr>
        <p:spPr bwMode="auto">
          <a:xfrm rot="3348199">
            <a:off x="6820501" y="2644751"/>
            <a:ext cx="731307" cy="286380"/>
          </a:xfrm>
          <a:custGeom>
            <a:avLst/>
            <a:gdLst/>
            <a:ahLst/>
            <a:cxnLst>
              <a:cxn ang="0">
                <a:pos x="0" y="768"/>
              </a:cxn>
              <a:cxn ang="0">
                <a:pos x="432" y="240"/>
              </a:cxn>
              <a:cxn ang="0">
                <a:pos x="912" y="0"/>
              </a:cxn>
            </a:cxnLst>
            <a:rect l="0" t="0" r="r" b="b"/>
            <a:pathLst>
              <a:path w="912" h="768">
                <a:moveTo>
                  <a:pt x="0" y="768"/>
                </a:moveTo>
                <a:cubicBezTo>
                  <a:pt x="140" y="568"/>
                  <a:pt x="280" y="368"/>
                  <a:pt x="432" y="240"/>
                </a:cubicBezTo>
                <a:cubicBezTo>
                  <a:pt x="584" y="112"/>
                  <a:pt x="832" y="40"/>
                  <a:pt x="912" y="0"/>
                </a:cubicBezTo>
              </a:path>
            </a:pathLst>
          </a:custGeom>
          <a:ln>
            <a:headEnd type="none" w="med" len="med"/>
            <a:tailEnd type="triangle" w="med" len="med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  <p:txBody>
          <a:bodyPr wrap="none" anchor="ctr"/>
          <a:lstStyle/>
          <a:p>
            <a:endParaRPr lang="ar-SA"/>
          </a:p>
        </p:txBody>
      </p:sp>
      <p:sp>
        <p:nvSpPr>
          <p:cNvPr id="22546" name="AutoShape 18"/>
          <p:cNvSpPr>
            <a:spLocks noChangeArrowheads="1"/>
          </p:cNvSpPr>
          <p:nvPr/>
        </p:nvSpPr>
        <p:spPr bwMode="auto">
          <a:xfrm>
            <a:off x="7569036" y="2275394"/>
            <a:ext cx="1492696" cy="419100"/>
          </a:xfrm>
          <a:prstGeom prst="roundRect">
            <a:avLst/>
          </a:prstGeom>
          <a:ln>
            <a:headEnd/>
            <a:tailE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r>
              <a:rPr lang="ar-SA" b="1"/>
              <a:t>ألأفكار الثانوية</a:t>
            </a:r>
            <a:endParaRPr lang="en-US" b="1"/>
          </a:p>
        </p:txBody>
      </p:sp>
      <p:sp>
        <p:nvSpPr>
          <p:cNvPr id="2" name="مستطيل مستدير الزوايا 1"/>
          <p:cNvSpPr/>
          <p:nvPr/>
        </p:nvSpPr>
        <p:spPr>
          <a:xfrm>
            <a:off x="6012160" y="2054934"/>
            <a:ext cx="936104" cy="612066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b="1" dirty="0" smtClean="0"/>
              <a:t>الأفكار الفرعية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25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225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225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225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225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225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225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225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225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225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5" dur="500"/>
                                        <p:tgtEl>
                                          <p:spTgt spid="225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8" dur="500"/>
                                        <p:tgtEl>
                                          <p:spTgt spid="225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3" dur="500"/>
                                        <p:tgtEl>
                                          <p:spTgt spid="225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2" grpId="0" animBg="1"/>
      <p:bldP spid="22533" grpId="0" animBg="1"/>
      <p:bldP spid="22534" grpId="0" animBg="1"/>
      <p:bldP spid="22535" grpId="0" animBg="1"/>
      <p:bldP spid="22536" grpId="0" animBg="1"/>
      <p:bldP spid="22537" grpId="0" animBg="1"/>
      <p:bldP spid="22539" grpId="0" animBg="1"/>
      <p:bldP spid="22541" grpId="0" animBg="1"/>
      <p:bldP spid="22543" grpId="0" animBg="1"/>
      <p:bldP spid="22544" grpId="0" animBg="1"/>
      <p:bldP spid="22545" grpId="0" animBg="1"/>
      <p:bldP spid="2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Espace réservé du numéro de diapositive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7D5BB165-06DA-4BBD-AA6C-88BBC4139B51}" type="slidenum">
              <a:rPr lang="ar-SA"/>
              <a:pPr/>
              <a:t>11</a:t>
            </a:fld>
            <a:endParaRPr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quarter" idx="11"/>
          </p:nvPr>
        </p:nvSpPr>
        <p:spPr/>
        <p:txBody>
          <a:bodyPr/>
          <a:lstStyle/>
          <a:p>
            <a:pPr>
              <a:defRPr/>
            </a:pPr>
            <a:r>
              <a:rPr lang="ar-KW"/>
              <a:t>الحقوق محفوظة لجمال الملا ويوسف الخضر </a:t>
            </a:r>
            <a:r>
              <a:rPr lang="en-US"/>
              <a:t>®</a:t>
            </a:r>
            <a:r>
              <a:rPr lang="ar-KW"/>
              <a:t> </a:t>
            </a:r>
            <a:r>
              <a:rPr lang="en-US"/>
              <a:t>1999-2006</a:t>
            </a:r>
          </a:p>
        </p:txBody>
      </p:sp>
      <p:sp>
        <p:nvSpPr>
          <p:cNvPr id="86018" name="Rectangle 2"/>
          <p:cNvSpPr>
            <a:spLocks noGrp="1" noChangeArrowheads="1"/>
          </p:cNvSpPr>
          <p:nvPr>
            <p:ph type="title"/>
          </p:nvPr>
        </p:nvSpPr>
        <p:spPr>
          <a:xfrm>
            <a:off x="1475656" y="0"/>
            <a:ext cx="6400800" cy="679450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ar-SA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الخريطة الذهنية</a:t>
            </a:r>
            <a:endParaRPr lang="fr-FR" b="1" spc="50" dirty="0" smtClean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pic>
        <p:nvPicPr>
          <p:cNvPr id="31749" name="Picture 3" descr="قواعد الخريطة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0" y="636588"/>
            <a:ext cx="9144000" cy="6248400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Espace réservé du numéro de diapositive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72A13D14-6330-4A02-89CF-2E3A549F642D}" type="slidenum">
              <a:rPr lang="ar-SA"/>
              <a:pPr/>
              <a:t>12</a:t>
            </a:fld>
            <a:endParaRPr lang="en-US"/>
          </a:p>
        </p:txBody>
      </p:sp>
      <p:sp>
        <p:nvSpPr>
          <p:cNvPr id="1751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ar-KW" smtClean="0"/>
              <a:t>فوائد </a:t>
            </a:r>
            <a:r>
              <a:rPr lang="ar-SA" smtClean="0"/>
              <a:t>الخريطة الذهنية</a:t>
            </a:r>
            <a:endParaRPr lang="en-US" smtClean="0"/>
          </a:p>
        </p:txBody>
      </p:sp>
      <p:pic>
        <p:nvPicPr>
          <p:cNvPr id="32773" name="Picture 3" descr="تطبيقات الخريطة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216024" y="1340768"/>
            <a:ext cx="8532440" cy="483801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Oval 2"/>
          <p:cNvSpPr>
            <a:spLocks noChangeArrowheads="1"/>
          </p:cNvSpPr>
          <p:nvPr/>
        </p:nvSpPr>
        <p:spPr bwMode="auto">
          <a:xfrm>
            <a:off x="4114800" y="2819400"/>
            <a:ext cx="1295400" cy="1066800"/>
          </a:xfrm>
          <a:prstGeom prst="ellipse">
            <a:avLst/>
          </a:prstGeom>
          <a:solidFill>
            <a:srgbClr val="FFCC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r>
              <a:rPr lang="ar-SA" sz="4000" b="1">
                <a:solidFill>
                  <a:schemeClr val="bg1"/>
                </a:solidFill>
              </a:rPr>
              <a:t>متى</a:t>
            </a:r>
            <a:endParaRPr lang="en-US" sz="4000" b="1">
              <a:solidFill>
                <a:schemeClr val="bg1"/>
              </a:solidFill>
            </a:endParaRPr>
          </a:p>
        </p:txBody>
      </p:sp>
      <p:sp>
        <p:nvSpPr>
          <p:cNvPr id="139267" name="Freeform 3"/>
          <p:cNvSpPr>
            <a:spLocks/>
          </p:cNvSpPr>
          <p:nvPr/>
        </p:nvSpPr>
        <p:spPr bwMode="auto">
          <a:xfrm>
            <a:off x="5105400" y="2286000"/>
            <a:ext cx="2057400" cy="609600"/>
          </a:xfrm>
          <a:custGeom>
            <a:avLst/>
            <a:gdLst/>
            <a:ahLst/>
            <a:cxnLst>
              <a:cxn ang="0">
                <a:pos x="0" y="384"/>
              </a:cxn>
              <a:cxn ang="0">
                <a:pos x="480" y="96"/>
              </a:cxn>
              <a:cxn ang="0">
                <a:pos x="1296" y="0"/>
              </a:cxn>
            </a:cxnLst>
            <a:rect l="0" t="0" r="r" b="b"/>
            <a:pathLst>
              <a:path w="1296" h="384">
                <a:moveTo>
                  <a:pt x="0" y="384"/>
                </a:moveTo>
                <a:cubicBezTo>
                  <a:pt x="132" y="272"/>
                  <a:pt x="264" y="160"/>
                  <a:pt x="480" y="96"/>
                </a:cubicBezTo>
                <a:cubicBezTo>
                  <a:pt x="696" y="32"/>
                  <a:pt x="1160" y="16"/>
                  <a:pt x="1296" y="0"/>
                </a:cubicBezTo>
              </a:path>
            </a:pathLst>
          </a:custGeom>
          <a:noFill/>
          <a:ln w="63500" cap="flat" cmpd="sng">
            <a:solidFill>
              <a:srgbClr val="FF6600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wrap="none" anchor="ctr"/>
          <a:lstStyle/>
          <a:p>
            <a:endParaRPr lang="ar-SA"/>
          </a:p>
        </p:txBody>
      </p:sp>
      <p:sp>
        <p:nvSpPr>
          <p:cNvPr id="139268" name="Text Box 4"/>
          <p:cNvSpPr txBox="1">
            <a:spLocks noChangeArrowheads="1"/>
          </p:cNvSpPr>
          <p:nvPr/>
        </p:nvSpPr>
        <p:spPr bwMode="auto">
          <a:xfrm rot="-235576">
            <a:off x="4876800" y="2071688"/>
            <a:ext cx="19050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ar-SA" b="1" dirty="0"/>
              <a:t>في كتابة </a:t>
            </a:r>
            <a:r>
              <a:rPr lang="ar-SA" b="1" dirty="0" smtClean="0"/>
              <a:t>الدرس</a:t>
            </a:r>
            <a:endParaRPr lang="en-US" b="1" dirty="0"/>
          </a:p>
        </p:txBody>
      </p:sp>
      <p:sp>
        <p:nvSpPr>
          <p:cNvPr id="139269" name="Freeform 5"/>
          <p:cNvSpPr>
            <a:spLocks/>
          </p:cNvSpPr>
          <p:nvPr/>
        </p:nvSpPr>
        <p:spPr bwMode="auto">
          <a:xfrm>
            <a:off x="5410200" y="3354388"/>
            <a:ext cx="2057400" cy="16510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576" y="96"/>
              </a:cxn>
              <a:cxn ang="0">
                <a:pos x="1296" y="48"/>
              </a:cxn>
            </a:cxnLst>
            <a:rect l="0" t="0" r="r" b="b"/>
            <a:pathLst>
              <a:path w="1296" h="104">
                <a:moveTo>
                  <a:pt x="0" y="0"/>
                </a:moveTo>
                <a:cubicBezTo>
                  <a:pt x="180" y="44"/>
                  <a:pt x="360" y="88"/>
                  <a:pt x="576" y="96"/>
                </a:cubicBezTo>
                <a:cubicBezTo>
                  <a:pt x="792" y="104"/>
                  <a:pt x="1176" y="56"/>
                  <a:pt x="1296" y="48"/>
                </a:cubicBezTo>
              </a:path>
            </a:pathLst>
          </a:custGeom>
          <a:noFill/>
          <a:ln w="63500" cap="flat" cmpd="sng">
            <a:solidFill>
              <a:srgbClr val="008000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wrap="none" anchor="ctr"/>
          <a:lstStyle/>
          <a:p>
            <a:endParaRPr lang="ar-SA"/>
          </a:p>
        </p:txBody>
      </p:sp>
      <p:sp>
        <p:nvSpPr>
          <p:cNvPr id="139270" name="Text Box 6"/>
          <p:cNvSpPr txBox="1">
            <a:spLocks noChangeArrowheads="1"/>
          </p:cNvSpPr>
          <p:nvPr/>
        </p:nvSpPr>
        <p:spPr bwMode="auto">
          <a:xfrm rot="-235576">
            <a:off x="5105400" y="3214688"/>
            <a:ext cx="19050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ar-SA" b="1" dirty="0" smtClean="0"/>
              <a:t>في التلخيص</a:t>
            </a:r>
            <a:endParaRPr lang="en-US" b="1" dirty="0"/>
          </a:p>
        </p:txBody>
      </p:sp>
      <p:sp>
        <p:nvSpPr>
          <p:cNvPr id="139271" name="Freeform 7"/>
          <p:cNvSpPr>
            <a:spLocks/>
          </p:cNvSpPr>
          <p:nvPr/>
        </p:nvSpPr>
        <p:spPr bwMode="auto">
          <a:xfrm>
            <a:off x="5029200" y="3835400"/>
            <a:ext cx="2362200" cy="81280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672" y="432"/>
              </a:cxn>
              <a:cxn ang="0">
                <a:pos x="1488" y="480"/>
              </a:cxn>
            </a:cxnLst>
            <a:rect l="0" t="0" r="r" b="b"/>
            <a:pathLst>
              <a:path w="1488" h="512">
                <a:moveTo>
                  <a:pt x="0" y="0"/>
                </a:moveTo>
                <a:cubicBezTo>
                  <a:pt x="212" y="176"/>
                  <a:pt x="424" y="352"/>
                  <a:pt x="672" y="432"/>
                </a:cubicBezTo>
                <a:cubicBezTo>
                  <a:pt x="920" y="512"/>
                  <a:pt x="1352" y="472"/>
                  <a:pt x="1488" y="480"/>
                </a:cubicBezTo>
              </a:path>
            </a:pathLst>
          </a:custGeom>
          <a:noFill/>
          <a:ln w="63500" cap="flat" cmpd="sng">
            <a:solidFill>
              <a:srgbClr val="0000FF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wrap="none" anchor="ctr"/>
          <a:lstStyle/>
          <a:p>
            <a:endParaRPr lang="ar-SA"/>
          </a:p>
        </p:txBody>
      </p:sp>
      <p:sp>
        <p:nvSpPr>
          <p:cNvPr id="139272" name="Text Box 8"/>
          <p:cNvSpPr txBox="1">
            <a:spLocks noChangeArrowheads="1"/>
          </p:cNvSpPr>
          <p:nvPr/>
        </p:nvSpPr>
        <p:spPr bwMode="auto">
          <a:xfrm rot="-235576">
            <a:off x="5181600" y="4281488"/>
            <a:ext cx="19050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ar-SA" b="1" dirty="0" smtClean="0"/>
              <a:t>في المذاكرة</a:t>
            </a:r>
            <a:endParaRPr lang="en-US" b="1" dirty="0"/>
          </a:p>
        </p:txBody>
      </p:sp>
      <p:sp>
        <p:nvSpPr>
          <p:cNvPr id="139273" name="Freeform 9"/>
          <p:cNvSpPr>
            <a:spLocks/>
          </p:cNvSpPr>
          <p:nvPr/>
        </p:nvSpPr>
        <p:spPr bwMode="auto">
          <a:xfrm>
            <a:off x="1219200" y="3886200"/>
            <a:ext cx="3429000" cy="1676400"/>
          </a:xfrm>
          <a:custGeom>
            <a:avLst/>
            <a:gdLst/>
            <a:ahLst/>
            <a:cxnLst>
              <a:cxn ang="0">
                <a:pos x="1872" y="0"/>
              </a:cxn>
              <a:cxn ang="0">
                <a:pos x="960" y="432"/>
              </a:cxn>
              <a:cxn ang="0">
                <a:pos x="0" y="384"/>
              </a:cxn>
            </a:cxnLst>
            <a:rect l="0" t="0" r="r" b="b"/>
            <a:pathLst>
              <a:path w="1872" h="496">
                <a:moveTo>
                  <a:pt x="1872" y="0"/>
                </a:moveTo>
                <a:cubicBezTo>
                  <a:pt x="1572" y="184"/>
                  <a:pt x="1272" y="368"/>
                  <a:pt x="960" y="432"/>
                </a:cubicBezTo>
                <a:cubicBezTo>
                  <a:pt x="648" y="496"/>
                  <a:pt x="160" y="392"/>
                  <a:pt x="0" y="384"/>
                </a:cubicBezTo>
              </a:path>
            </a:pathLst>
          </a:custGeom>
          <a:noFill/>
          <a:ln w="63500" cap="flat" cmpd="sng">
            <a:solidFill>
              <a:srgbClr val="993300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wrap="none" anchor="ctr"/>
          <a:lstStyle/>
          <a:p>
            <a:endParaRPr lang="ar-SA"/>
          </a:p>
        </p:txBody>
      </p:sp>
      <p:sp>
        <p:nvSpPr>
          <p:cNvPr id="139274" name="Text Box 10"/>
          <p:cNvSpPr txBox="1">
            <a:spLocks noChangeArrowheads="1"/>
          </p:cNvSpPr>
          <p:nvPr/>
        </p:nvSpPr>
        <p:spPr bwMode="auto">
          <a:xfrm>
            <a:off x="838200" y="4953000"/>
            <a:ext cx="1905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ar-SA" b="1"/>
              <a:t>فى التخطيط</a:t>
            </a:r>
            <a:endParaRPr lang="en-US" b="1"/>
          </a:p>
        </p:txBody>
      </p:sp>
      <p:sp>
        <p:nvSpPr>
          <p:cNvPr id="139275" name="Freeform 11"/>
          <p:cNvSpPr>
            <a:spLocks/>
          </p:cNvSpPr>
          <p:nvPr/>
        </p:nvSpPr>
        <p:spPr bwMode="auto">
          <a:xfrm flipV="1">
            <a:off x="1371600" y="3505200"/>
            <a:ext cx="2743200" cy="838200"/>
          </a:xfrm>
          <a:custGeom>
            <a:avLst/>
            <a:gdLst/>
            <a:ahLst/>
            <a:cxnLst>
              <a:cxn ang="0">
                <a:pos x="1440" y="192"/>
              </a:cxn>
              <a:cxn ang="0">
                <a:pos x="576" y="144"/>
              </a:cxn>
              <a:cxn ang="0">
                <a:pos x="0" y="0"/>
              </a:cxn>
            </a:cxnLst>
            <a:rect l="0" t="0" r="r" b="b"/>
            <a:pathLst>
              <a:path w="1440" h="192">
                <a:moveTo>
                  <a:pt x="1440" y="192"/>
                </a:moveTo>
                <a:cubicBezTo>
                  <a:pt x="1128" y="184"/>
                  <a:pt x="816" y="176"/>
                  <a:pt x="576" y="144"/>
                </a:cubicBezTo>
                <a:cubicBezTo>
                  <a:pt x="336" y="112"/>
                  <a:pt x="96" y="24"/>
                  <a:pt x="0" y="0"/>
                </a:cubicBezTo>
              </a:path>
            </a:pathLst>
          </a:custGeom>
          <a:noFill/>
          <a:ln w="63500" cap="flat" cmpd="sng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wrap="none" anchor="ctr"/>
          <a:lstStyle/>
          <a:p>
            <a:endParaRPr lang="ar-SA"/>
          </a:p>
        </p:txBody>
      </p:sp>
      <p:sp>
        <p:nvSpPr>
          <p:cNvPr id="139276" name="Text Box 12"/>
          <p:cNvSpPr txBox="1">
            <a:spLocks noChangeArrowheads="1"/>
          </p:cNvSpPr>
          <p:nvPr/>
        </p:nvSpPr>
        <p:spPr bwMode="auto">
          <a:xfrm rot="-23535146">
            <a:off x="838200" y="3657600"/>
            <a:ext cx="1905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ar-SA" b="1"/>
              <a:t>التفكير الابداعي</a:t>
            </a:r>
            <a:endParaRPr lang="en-US" b="1"/>
          </a:p>
        </p:txBody>
      </p:sp>
      <p:sp>
        <p:nvSpPr>
          <p:cNvPr id="139277" name="Freeform 13"/>
          <p:cNvSpPr>
            <a:spLocks/>
          </p:cNvSpPr>
          <p:nvPr/>
        </p:nvSpPr>
        <p:spPr bwMode="auto">
          <a:xfrm>
            <a:off x="1371600" y="2895600"/>
            <a:ext cx="2819400" cy="152400"/>
          </a:xfrm>
          <a:custGeom>
            <a:avLst/>
            <a:gdLst/>
            <a:ahLst/>
            <a:cxnLst>
              <a:cxn ang="0">
                <a:pos x="1392" y="568"/>
              </a:cxn>
              <a:cxn ang="0">
                <a:pos x="864" y="88"/>
              </a:cxn>
              <a:cxn ang="0">
                <a:pos x="0" y="40"/>
              </a:cxn>
            </a:cxnLst>
            <a:rect l="0" t="0" r="r" b="b"/>
            <a:pathLst>
              <a:path w="1392" h="568">
                <a:moveTo>
                  <a:pt x="1392" y="568"/>
                </a:moveTo>
                <a:cubicBezTo>
                  <a:pt x="1244" y="372"/>
                  <a:pt x="1096" y="176"/>
                  <a:pt x="864" y="88"/>
                </a:cubicBezTo>
                <a:cubicBezTo>
                  <a:pt x="632" y="0"/>
                  <a:pt x="144" y="48"/>
                  <a:pt x="0" y="40"/>
                </a:cubicBezTo>
              </a:path>
            </a:pathLst>
          </a:custGeom>
          <a:noFill/>
          <a:ln w="63500" cap="flat" cmpd="sng">
            <a:solidFill>
              <a:srgbClr val="3366FF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wrap="none" anchor="ctr"/>
          <a:lstStyle/>
          <a:p>
            <a:endParaRPr lang="ar-SA"/>
          </a:p>
        </p:txBody>
      </p:sp>
      <p:sp>
        <p:nvSpPr>
          <p:cNvPr id="139278" name="Text Box 14"/>
          <p:cNvSpPr txBox="1">
            <a:spLocks noChangeArrowheads="1"/>
          </p:cNvSpPr>
          <p:nvPr/>
        </p:nvSpPr>
        <p:spPr bwMode="auto">
          <a:xfrm>
            <a:off x="1981200" y="2528888"/>
            <a:ext cx="19050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ar-SA" b="1" dirty="0"/>
              <a:t>فى إلقاء </a:t>
            </a:r>
            <a:r>
              <a:rPr lang="ar-SA" b="1" dirty="0" smtClean="0"/>
              <a:t>كلمة</a:t>
            </a:r>
            <a:endParaRPr lang="en-US" b="1" dirty="0"/>
          </a:p>
        </p:txBody>
      </p:sp>
      <p:pic>
        <p:nvPicPr>
          <p:cNvPr id="139279" name="Picture 15" descr="CAYSCCX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81800" y="1828800"/>
            <a:ext cx="533400" cy="533400"/>
          </a:xfrm>
          <a:prstGeom prst="rect">
            <a:avLst/>
          </a:prstGeom>
          <a:noFill/>
        </p:spPr>
      </p:pic>
      <p:pic>
        <p:nvPicPr>
          <p:cNvPr id="139280" name="Picture 16" descr="ادراك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86600" y="3048000"/>
            <a:ext cx="381000" cy="381000"/>
          </a:xfrm>
          <a:prstGeom prst="rect">
            <a:avLst/>
          </a:prstGeom>
          <a:noFill/>
        </p:spPr>
      </p:pic>
      <p:sp>
        <p:nvSpPr>
          <p:cNvPr id="139281" name="Freeform 17"/>
          <p:cNvSpPr>
            <a:spLocks/>
          </p:cNvSpPr>
          <p:nvPr/>
        </p:nvSpPr>
        <p:spPr bwMode="auto">
          <a:xfrm>
            <a:off x="1752600" y="1676400"/>
            <a:ext cx="2667000" cy="1219200"/>
          </a:xfrm>
          <a:custGeom>
            <a:avLst/>
            <a:gdLst/>
            <a:ahLst/>
            <a:cxnLst>
              <a:cxn ang="0">
                <a:pos x="1536" y="1248"/>
              </a:cxn>
              <a:cxn ang="0">
                <a:pos x="912" y="192"/>
              </a:cxn>
              <a:cxn ang="0">
                <a:pos x="0" y="96"/>
              </a:cxn>
            </a:cxnLst>
            <a:rect l="0" t="0" r="r" b="b"/>
            <a:pathLst>
              <a:path w="1536" h="1248">
                <a:moveTo>
                  <a:pt x="1536" y="1248"/>
                </a:moveTo>
                <a:cubicBezTo>
                  <a:pt x="1352" y="816"/>
                  <a:pt x="1168" y="384"/>
                  <a:pt x="912" y="192"/>
                </a:cubicBezTo>
                <a:cubicBezTo>
                  <a:pt x="656" y="0"/>
                  <a:pt x="152" y="112"/>
                  <a:pt x="0" y="96"/>
                </a:cubicBezTo>
              </a:path>
            </a:pathLst>
          </a:custGeom>
          <a:noFill/>
          <a:ln w="63500" cap="flat" cmpd="sng">
            <a:solidFill>
              <a:srgbClr val="CCFFCC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wrap="none" anchor="ctr"/>
          <a:lstStyle/>
          <a:p>
            <a:endParaRPr lang="ar-SA"/>
          </a:p>
        </p:txBody>
      </p:sp>
      <p:sp>
        <p:nvSpPr>
          <p:cNvPr id="139282" name="Text Box 18"/>
          <p:cNvSpPr txBox="1">
            <a:spLocks noChangeArrowheads="1"/>
          </p:cNvSpPr>
          <p:nvPr/>
        </p:nvSpPr>
        <p:spPr bwMode="auto">
          <a:xfrm>
            <a:off x="2286000" y="1371600"/>
            <a:ext cx="1905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ar-SA" b="1" dirty="0"/>
              <a:t>فى التعــــلم </a:t>
            </a:r>
            <a:endParaRPr lang="en-US" b="1" dirty="0"/>
          </a:p>
        </p:txBody>
      </p:sp>
      <p:sp>
        <p:nvSpPr>
          <p:cNvPr id="139283" name="Freeform 19"/>
          <p:cNvSpPr>
            <a:spLocks/>
          </p:cNvSpPr>
          <p:nvPr/>
        </p:nvSpPr>
        <p:spPr bwMode="auto">
          <a:xfrm rot="960860">
            <a:off x="1295400" y="1143000"/>
            <a:ext cx="3581400" cy="1447800"/>
          </a:xfrm>
          <a:custGeom>
            <a:avLst/>
            <a:gdLst/>
            <a:ahLst/>
            <a:cxnLst>
              <a:cxn ang="0">
                <a:pos x="1344" y="1552"/>
              </a:cxn>
              <a:cxn ang="0">
                <a:pos x="1248" y="256"/>
              </a:cxn>
              <a:cxn ang="0">
                <a:pos x="0" y="16"/>
              </a:cxn>
            </a:cxnLst>
            <a:rect l="0" t="0" r="r" b="b"/>
            <a:pathLst>
              <a:path w="1472" h="1552">
                <a:moveTo>
                  <a:pt x="1344" y="1552"/>
                </a:moveTo>
                <a:cubicBezTo>
                  <a:pt x="1408" y="1032"/>
                  <a:pt x="1472" y="512"/>
                  <a:pt x="1248" y="256"/>
                </a:cubicBezTo>
                <a:cubicBezTo>
                  <a:pt x="1024" y="0"/>
                  <a:pt x="200" y="56"/>
                  <a:pt x="0" y="16"/>
                </a:cubicBezTo>
              </a:path>
            </a:pathLst>
          </a:custGeom>
          <a:noFill/>
          <a:ln w="63500" cap="flat" cmpd="sng">
            <a:solidFill>
              <a:srgbClr val="FF99CC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wrap="none" anchor="ctr"/>
          <a:lstStyle/>
          <a:p>
            <a:endParaRPr lang="ar-SA"/>
          </a:p>
        </p:txBody>
      </p:sp>
      <p:sp>
        <p:nvSpPr>
          <p:cNvPr id="139284" name="Text Box 20"/>
          <p:cNvSpPr txBox="1">
            <a:spLocks noChangeArrowheads="1"/>
          </p:cNvSpPr>
          <p:nvPr/>
        </p:nvSpPr>
        <p:spPr bwMode="auto">
          <a:xfrm rot="1236818">
            <a:off x="1981200" y="762000"/>
            <a:ext cx="1905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ar-SA" b="1"/>
              <a:t>فى العصف الذهني</a:t>
            </a:r>
            <a:endParaRPr lang="en-US" b="1"/>
          </a:p>
        </p:txBody>
      </p:sp>
      <p:pic>
        <p:nvPicPr>
          <p:cNvPr id="139285" name="Picture 21" descr="المحاضرات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333500" y="2466975"/>
            <a:ext cx="571500" cy="428625"/>
          </a:xfrm>
          <a:prstGeom prst="rect">
            <a:avLst/>
          </a:prstGeom>
          <a:noFill/>
        </p:spPr>
      </p:pic>
      <p:pic>
        <p:nvPicPr>
          <p:cNvPr id="139286" name="Picture 22" descr="الابداع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219200" y="3886200"/>
            <a:ext cx="274638" cy="381000"/>
          </a:xfrm>
          <a:prstGeom prst="rect">
            <a:avLst/>
          </a:prstGeom>
          <a:noFill/>
        </p:spPr>
      </p:pic>
      <p:pic>
        <p:nvPicPr>
          <p:cNvPr id="139287" name="Picture 23" descr="التخطيط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219200" y="4800600"/>
            <a:ext cx="344488" cy="381000"/>
          </a:xfrm>
          <a:prstGeom prst="rect">
            <a:avLst/>
          </a:prstGeom>
          <a:noFill/>
        </p:spPr>
      </p:pic>
      <p:pic>
        <p:nvPicPr>
          <p:cNvPr id="139288" name="Picture 24" descr="العصف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543050" y="247650"/>
            <a:ext cx="514350" cy="514350"/>
          </a:xfrm>
          <a:prstGeom prst="rect">
            <a:avLst/>
          </a:prstGeom>
          <a:noFill/>
        </p:spPr>
      </p:pic>
      <p:pic>
        <p:nvPicPr>
          <p:cNvPr id="139289" name="Picture 25" descr="القرآءة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895475" y="1285875"/>
            <a:ext cx="466725" cy="466725"/>
          </a:xfrm>
          <a:prstGeom prst="rect">
            <a:avLst/>
          </a:prstGeom>
          <a:noFill/>
        </p:spPr>
      </p:pic>
      <p:sp>
        <p:nvSpPr>
          <p:cNvPr id="139290" name="AutoShape 26"/>
          <p:cNvSpPr>
            <a:spLocks noChangeArrowheads="1"/>
          </p:cNvSpPr>
          <p:nvPr/>
        </p:nvSpPr>
        <p:spPr bwMode="auto">
          <a:xfrm>
            <a:off x="7086600" y="4267200"/>
            <a:ext cx="298450" cy="303213"/>
          </a:xfrm>
          <a:prstGeom prst="verticalScroll">
            <a:avLst>
              <a:gd name="adj" fmla="val 12500"/>
            </a:avLst>
          </a:prstGeom>
          <a:noFill/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ar-SA"/>
          </a:p>
        </p:txBody>
      </p:sp>
      <p:sp>
        <p:nvSpPr>
          <p:cNvPr id="139291" name="Rectangle 27"/>
          <p:cNvSpPr>
            <a:spLocks noChangeArrowheads="1"/>
          </p:cNvSpPr>
          <p:nvPr/>
        </p:nvSpPr>
        <p:spPr bwMode="auto">
          <a:xfrm>
            <a:off x="914400" y="26064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r" eaLnBrk="0" hangingPunct="0"/>
            <a:r>
              <a:rPr lang="ar-SA" sz="4000" b="1" dirty="0" smtClean="0">
                <a:solidFill>
                  <a:srgbClr val="CCCC00"/>
                </a:solidFill>
                <a:latin typeface="Calligrapher" pitchFamily="2" charset="0"/>
                <a:cs typeface="PT Bold Heading" pitchFamily="2" charset="-78"/>
              </a:rPr>
              <a:t>متى </a:t>
            </a:r>
            <a:r>
              <a:rPr lang="ar-SA" sz="4000" b="1" dirty="0">
                <a:solidFill>
                  <a:srgbClr val="CCCC00"/>
                </a:solidFill>
                <a:latin typeface="Calligrapher" pitchFamily="2" charset="0"/>
                <a:cs typeface="PT Bold Heading" pitchFamily="2" charset="-78"/>
              </a:rPr>
              <a:t>تستخدم الخرائط الذهنية؟</a:t>
            </a:r>
            <a:endParaRPr lang="en-US" sz="4000" b="1" dirty="0">
              <a:solidFill>
                <a:srgbClr val="CCCC00"/>
              </a:solidFill>
              <a:latin typeface="Calligrapher" pitchFamily="2" charset="0"/>
              <a:cs typeface="PT Bold Heading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2338" name="Picture 2" descr="shWexl01061034"/>
          <p:cNvPicPr>
            <a:picLocks noGrp="1" noChangeAspect="1" noChangeArrowheads="1"/>
          </p:cNvPicPr>
          <p:nvPr>
            <p:ph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066800" y="762000"/>
            <a:ext cx="7010400" cy="5580063"/>
          </a:xfrm>
          <a:noFill/>
          <a:ln/>
        </p:spPr>
      </p:pic>
      <p:sp>
        <p:nvSpPr>
          <p:cNvPr id="4" name="مستطيل 3"/>
          <p:cNvSpPr/>
          <p:nvPr/>
        </p:nvSpPr>
        <p:spPr>
          <a:xfrm>
            <a:off x="1043608" y="5229200"/>
            <a:ext cx="2016224" cy="115212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5" name="مستطيل 4"/>
          <p:cNvSpPr/>
          <p:nvPr/>
        </p:nvSpPr>
        <p:spPr>
          <a:xfrm flipV="1">
            <a:off x="1196008" y="6021288"/>
            <a:ext cx="7048400" cy="43204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746" name="Rectangle 2"/>
          <p:cNvSpPr>
            <a:spLocks noGrp="1" noChangeArrowheads="1"/>
          </p:cNvSpPr>
          <p:nvPr>
            <p:ph type="title"/>
          </p:nvPr>
        </p:nvSpPr>
        <p:spPr>
          <a:xfrm>
            <a:off x="1022920" y="-243408"/>
            <a:ext cx="8229600" cy="1143000"/>
          </a:xfrm>
          <a:noFill/>
          <a:ln/>
        </p:spPr>
        <p:txBody>
          <a:bodyPr/>
          <a:lstStyle/>
          <a:p>
            <a:pPr algn="r"/>
            <a:r>
              <a:rPr lang="ar-SA" dirty="0" err="1" smtClean="0">
                <a:effectLst/>
              </a:rPr>
              <a:t>مثال </a:t>
            </a:r>
            <a:r>
              <a:rPr lang="ar-SA" dirty="0" smtClean="0">
                <a:effectLst/>
              </a:rPr>
              <a:t>: استخدام الخراط في المذاكرة:</a:t>
            </a:r>
            <a:endParaRPr lang="en-US" dirty="0" smtClean="0">
              <a:effectLst/>
            </a:endParaRPr>
          </a:p>
        </p:txBody>
      </p:sp>
      <p:pic>
        <p:nvPicPr>
          <p:cNvPr id="159747" name="Picture 3" descr="17%20%28Small%2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652434"/>
            <a:ext cx="6624736" cy="47727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4F1C6"/>
              </a:clrFrom>
              <a:clrTo>
                <a:srgbClr val="F4F1C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80975" y="0"/>
            <a:ext cx="9507538" cy="6881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6435" name="Oval 3"/>
          <p:cNvSpPr>
            <a:spLocks noChangeArrowheads="1"/>
          </p:cNvSpPr>
          <p:nvPr/>
        </p:nvSpPr>
        <p:spPr bwMode="auto">
          <a:xfrm rot="-303435">
            <a:off x="4294188" y="1633538"/>
            <a:ext cx="2879725" cy="1295400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146436" name="Oval 4"/>
          <p:cNvSpPr>
            <a:spLocks noChangeArrowheads="1"/>
          </p:cNvSpPr>
          <p:nvPr/>
        </p:nvSpPr>
        <p:spPr bwMode="auto">
          <a:xfrm rot="-303435">
            <a:off x="50800" y="123825"/>
            <a:ext cx="2879725" cy="1295400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xmlns="" val="259870501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1464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464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6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1464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1464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6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6435" grpId="0" animBg="1"/>
      <p:bldP spid="146436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صورة 5" descr="horse3.jpg.jpg"/>
          <p:cNvPicPr>
            <a:picLocks noChangeAspect="1"/>
          </p:cNvPicPr>
          <p:nvPr/>
        </p:nvPicPr>
        <p:blipFill>
          <a:blip r:embed="rId2" cstate="print"/>
          <a:srcRect b="8257"/>
          <a:stretch>
            <a:fillRect/>
          </a:stretch>
        </p:blipFill>
        <p:spPr>
          <a:xfrm>
            <a:off x="2123728" y="836712"/>
            <a:ext cx="4826589" cy="2767540"/>
          </a:xfrm>
          <a:prstGeom prst="rect">
            <a:avLst/>
          </a:prstGeom>
        </p:spPr>
      </p:pic>
      <p:sp>
        <p:nvSpPr>
          <p:cNvPr id="2" name="وسيلة شرح مع سهم إلى اليمين 1"/>
          <p:cNvSpPr/>
          <p:nvPr/>
        </p:nvSpPr>
        <p:spPr>
          <a:xfrm>
            <a:off x="957260" y="2220482"/>
            <a:ext cx="1649246" cy="498157"/>
          </a:xfrm>
          <a:prstGeom prst="rightArrowCallout">
            <a:avLst>
              <a:gd name="adj1" fmla="val 27909"/>
              <a:gd name="adj2" fmla="val 25000"/>
              <a:gd name="adj3" fmla="val 25000"/>
              <a:gd name="adj4" fmla="val 50975"/>
            </a:avLst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الفارس</a:t>
            </a:r>
            <a:endParaRPr lang="ar-SA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4" name="مربع نص 3"/>
          <p:cNvSpPr txBox="1"/>
          <p:nvPr/>
        </p:nvSpPr>
        <p:spPr>
          <a:xfrm>
            <a:off x="-180528" y="116632"/>
            <a:ext cx="6696744" cy="523220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r>
              <a:rPr lang="ar-SA" sz="2800" b="1" cap="all" dirty="0" smtClean="0">
                <a:ln>
                  <a:solidFill>
                    <a:schemeClr val="tx1"/>
                  </a:solidFill>
                </a:ln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تطبيق عملي على رسم الخرائط الذهنية للتمرين السابق</a:t>
            </a:r>
            <a:endParaRPr lang="ar-SA" sz="2800" b="1" cap="all" dirty="0">
              <a:ln>
                <a:solidFill>
                  <a:schemeClr val="tx1"/>
                </a:solidFill>
              </a:ln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8" name="وسيلة شرح مع سهم إلى اليمين 7"/>
          <p:cNvSpPr/>
          <p:nvPr/>
        </p:nvSpPr>
        <p:spPr>
          <a:xfrm flipH="1">
            <a:off x="6084168" y="1809950"/>
            <a:ext cx="1944216" cy="498157"/>
          </a:xfrm>
          <a:prstGeom prst="rightArrowCallout">
            <a:avLst>
              <a:gd name="adj1" fmla="val 27909"/>
              <a:gd name="adj2" fmla="val 25000"/>
              <a:gd name="adj3" fmla="val 25000"/>
              <a:gd name="adj4" fmla="val 48979"/>
            </a:avLst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الحصان</a:t>
            </a:r>
            <a:endParaRPr lang="ar-SA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9" name="وسيلة شرح مع سهم إلى اليمين 8"/>
          <p:cNvSpPr/>
          <p:nvPr/>
        </p:nvSpPr>
        <p:spPr>
          <a:xfrm flipH="1">
            <a:off x="6444208" y="3178102"/>
            <a:ext cx="1584176" cy="498157"/>
          </a:xfrm>
          <a:prstGeom prst="rightArrowCallout">
            <a:avLst>
              <a:gd name="adj1" fmla="val 27909"/>
              <a:gd name="adj2" fmla="val 25000"/>
              <a:gd name="adj3" fmla="val 25000"/>
              <a:gd name="adj4" fmla="val 60221"/>
            </a:avLst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الأرضية</a:t>
            </a:r>
            <a:endParaRPr lang="ar-SA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0" name="وسيلة شرح مع سهم إلى اليمين 9"/>
          <p:cNvSpPr/>
          <p:nvPr/>
        </p:nvSpPr>
        <p:spPr>
          <a:xfrm flipH="1">
            <a:off x="6588222" y="945854"/>
            <a:ext cx="1440161" cy="498157"/>
          </a:xfrm>
          <a:prstGeom prst="rightArrowCallout">
            <a:avLst>
              <a:gd name="adj1" fmla="val 27909"/>
              <a:gd name="adj2" fmla="val 25000"/>
              <a:gd name="adj3" fmla="val 25000"/>
              <a:gd name="adj4" fmla="val 67682"/>
            </a:avLst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الأدوات</a:t>
            </a:r>
            <a:endParaRPr lang="ar-SA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grpSp>
        <p:nvGrpSpPr>
          <p:cNvPr id="32" name="مجموعة 31"/>
          <p:cNvGrpSpPr/>
          <p:nvPr/>
        </p:nvGrpSpPr>
        <p:grpSpPr>
          <a:xfrm>
            <a:off x="1115616" y="4005064"/>
            <a:ext cx="6192688" cy="2376264"/>
            <a:chOff x="1371600" y="685800"/>
            <a:chExt cx="7620000" cy="4419600"/>
          </a:xfrm>
        </p:grpSpPr>
        <p:sp>
          <p:nvSpPr>
            <p:cNvPr id="22" name="AutoShape 4"/>
            <p:cNvSpPr>
              <a:spLocks noChangeArrowheads="1"/>
            </p:cNvSpPr>
            <p:nvPr/>
          </p:nvSpPr>
          <p:spPr bwMode="auto">
            <a:xfrm>
              <a:off x="3962400" y="2743200"/>
              <a:ext cx="1839432" cy="1143000"/>
            </a:xfrm>
            <a:prstGeom prst="wedgeEllipseCallout">
              <a:avLst>
                <a:gd name="adj1" fmla="val -43750"/>
                <a:gd name="adj2" fmla="val 70000"/>
              </a:avLst>
            </a:prstGeom>
            <a:noFill/>
            <a:ln w="63500">
              <a:solidFill>
                <a:srgbClr val="008000"/>
              </a:solidFill>
              <a:miter lim="800000"/>
              <a:headEnd/>
              <a:tailEnd/>
            </a:ln>
            <a:effectLst/>
          </p:spPr>
          <p:txBody>
            <a:bodyPr anchor="ctr"/>
            <a:lstStyle/>
            <a:p>
              <a:pPr algn="ctr"/>
              <a:r>
                <a:rPr lang="ar-SA" sz="1400" b="1" dirty="0"/>
                <a:t>الفكرة الرئيسية</a:t>
              </a:r>
            </a:p>
            <a:p>
              <a:pPr algn="ctr"/>
              <a:r>
                <a:rPr lang="ar-SA" sz="1400" b="1" dirty="0"/>
                <a:t>(العنوان</a:t>
              </a:r>
              <a:r>
                <a:rPr lang="ar-SA" sz="1400" b="1" dirty="0" err="1"/>
                <a:t>)</a:t>
              </a:r>
              <a:endParaRPr lang="en-US" sz="1400" b="1" dirty="0"/>
            </a:p>
          </p:txBody>
        </p:sp>
        <p:sp>
          <p:nvSpPr>
            <p:cNvPr id="23" name="Freeform 5"/>
            <p:cNvSpPr>
              <a:spLocks/>
            </p:cNvSpPr>
            <p:nvPr/>
          </p:nvSpPr>
          <p:spPr bwMode="auto">
            <a:xfrm>
              <a:off x="5410200" y="2514600"/>
              <a:ext cx="1447800" cy="381000"/>
            </a:xfrm>
            <a:custGeom>
              <a:avLst/>
              <a:gdLst/>
              <a:ahLst/>
              <a:cxnLst>
                <a:cxn ang="0">
                  <a:pos x="0" y="616"/>
                </a:cxn>
                <a:cxn ang="0">
                  <a:pos x="624" y="88"/>
                </a:cxn>
                <a:cxn ang="0">
                  <a:pos x="1392" y="88"/>
                </a:cxn>
              </a:cxnLst>
              <a:rect l="0" t="0" r="r" b="b"/>
              <a:pathLst>
                <a:path w="1392" h="616">
                  <a:moveTo>
                    <a:pt x="0" y="616"/>
                  </a:moveTo>
                  <a:cubicBezTo>
                    <a:pt x="196" y="396"/>
                    <a:pt x="392" y="176"/>
                    <a:pt x="624" y="88"/>
                  </a:cubicBezTo>
                  <a:cubicBezTo>
                    <a:pt x="856" y="0"/>
                    <a:pt x="1264" y="88"/>
                    <a:pt x="1392" y="88"/>
                  </a:cubicBezTo>
                </a:path>
              </a:pathLst>
            </a:custGeom>
            <a:noFill/>
            <a:ln w="101600" cap="flat" cmpd="sng">
              <a:solidFill>
                <a:srgbClr val="008000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24" name="Freeform 6"/>
            <p:cNvSpPr>
              <a:spLocks/>
            </p:cNvSpPr>
            <p:nvPr/>
          </p:nvSpPr>
          <p:spPr bwMode="auto">
            <a:xfrm flipV="1">
              <a:off x="5410200" y="3733800"/>
              <a:ext cx="2209800" cy="1143000"/>
            </a:xfrm>
            <a:custGeom>
              <a:avLst/>
              <a:gdLst/>
              <a:ahLst/>
              <a:cxnLst>
                <a:cxn ang="0">
                  <a:pos x="0" y="616"/>
                </a:cxn>
                <a:cxn ang="0">
                  <a:pos x="624" y="88"/>
                </a:cxn>
                <a:cxn ang="0">
                  <a:pos x="1392" y="88"/>
                </a:cxn>
              </a:cxnLst>
              <a:rect l="0" t="0" r="r" b="b"/>
              <a:pathLst>
                <a:path w="1392" h="616">
                  <a:moveTo>
                    <a:pt x="0" y="616"/>
                  </a:moveTo>
                  <a:cubicBezTo>
                    <a:pt x="196" y="396"/>
                    <a:pt x="392" y="176"/>
                    <a:pt x="624" y="88"/>
                  </a:cubicBezTo>
                  <a:cubicBezTo>
                    <a:pt x="856" y="0"/>
                    <a:pt x="1264" y="88"/>
                    <a:pt x="1392" y="88"/>
                  </a:cubicBezTo>
                </a:path>
              </a:pathLst>
            </a:custGeom>
            <a:noFill/>
            <a:ln w="101600" cap="flat" cmpd="sng">
              <a:solidFill>
                <a:srgbClr val="FF0000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25" name="Freeform 7"/>
            <p:cNvSpPr>
              <a:spLocks/>
            </p:cNvSpPr>
            <p:nvPr/>
          </p:nvSpPr>
          <p:spPr bwMode="auto">
            <a:xfrm flipH="1" flipV="1">
              <a:off x="1905000" y="3962400"/>
              <a:ext cx="2590800" cy="1143000"/>
            </a:xfrm>
            <a:custGeom>
              <a:avLst/>
              <a:gdLst/>
              <a:ahLst/>
              <a:cxnLst>
                <a:cxn ang="0">
                  <a:pos x="0" y="616"/>
                </a:cxn>
                <a:cxn ang="0">
                  <a:pos x="624" y="88"/>
                </a:cxn>
                <a:cxn ang="0">
                  <a:pos x="1392" y="88"/>
                </a:cxn>
              </a:cxnLst>
              <a:rect l="0" t="0" r="r" b="b"/>
              <a:pathLst>
                <a:path w="1392" h="616">
                  <a:moveTo>
                    <a:pt x="0" y="616"/>
                  </a:moveTo>
                  <a:cubicBezTo>
                    <a:pt x="196" y="396"/>
                    <a:pt x="392" y="176"/>
                    <a:pt x="624" y="88"/>
                  </a:cubicBezTo>
                  <a:cubicBezTo>
                    <a:pt x="856" y="0"/>
                    <a:pt x="1264" y="88"/>
                    <a:pt x="1392" y="88"/>
                  </a:cubicBezTo>
                </a:path>
              </a:pathLst>
            </a:custGeom>
            <a:noFill/>
            <a:ln w="101600" cap="flat" cmpd="sng">
              <a:solidFill>
                <a:srgbClr val="FF9900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26" name="Freeform 8"/>
            <p:cNvSpPr>
              <a:spLocks/>
            </p:cNvSpPr>
            <p:nvPr/>
          </p:nvSpPr>
          <p:spPr bwMode="auto">
            <a:xfrm flipH="1">
              <a:off x="1371600" y="2667000"/>
              <a:ext cx="2514600" cy="685800"/>
            </a:xfrm>
            <a:custGeom>
              <a:avLst/>
              <a:gdLst/>
              <a:ahLst/>
              <a:cxnLst>
                <a:cxn ang="0">
                  <a:pos x="0" y="616"/>
                </a:cxn>
                <a:cxn ang="0">
                  <a:pos x="624" y="88"/>
                </a:cxn>
                <a:cxn ang="0">
                  <a:pos x="1392" y="88"/>
                </a:cxn>
              </a:cxnLst>
              <a:rect l="0" t="0" r="r" b="b"/>
              <a:pathLst>
                <a:path w="1392" h="616">
                  <a:moveTo>
                    <a:pt x="0" y="616"/>
                  </a:moveTo>
                  <a:cubicBezTo>
                    <a:pt x="196" y="396"/>
                    <a:pt x="392" y="176"/>
                    <a:pt x="624" y="88"/>
                  </a:cubicBezTo>
                  <a:cubicBezTo>
                    <a:pt x="856" y="0"/>
                    <a:pt x="1264" y="88"/>
                    <a:pt x="1392" y="88"/>
                  </a:cubicBezTo>
                </a:path>
              </a:pathLst>
            </a:custGeom>
            <a:noFill/>
            <a:ln w="101600" cap="flat" cmpd="sng">
              <a:solidFill>
                <a:srgbClr val="0000FF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27" name="Freeform 15"/>
            <p:cNvSpPr>
              <a:spLocks/>
            </p:cNvSpPr>
            <p:nvPr/>
          </p:nvSpPr>
          <p:spPr bwMode="auto">
            <a:xfrm>
              <a:off x="6781800" y="2095500"/>
              <a:ext cx="1752600" cy="457200"/>
            </a:xfrm>
            <a:custGeom>
              <a:avLst/>
              <a:gdLst/>
              <a:ahLst/>
              <a:cxnLst>
                <a:cxn ang="0">
                  <a:pos x="0" y="768"/>
                </a:cxn>
                <a:cxn ang="0">
                  <a:pos x="432" y="240"/>
                </a:cxn>
                <a:cxn ang="0">
                  <a:pos x="912" y="0"/>
                </a:cxn>
              </a:cxnLst>
              <a:rect l="0" t="0" r="r" b="b"/>
              <a:pathLst>
                <a:path w="912" h="768">
                  <a:moveTo>
                    <a:pt x="0" y="768"/>
                  </a:moveTo>
                  <a:cubicBezTo>
                    <a:pt x="140" y="568"/>
                    <a:pt x="280" y="368"/>
                    <a:pt x="432" y="240"/>
                  </a:cubicBezTo>
                  <a:cubicBezTo>
                    <a:pt x="584" y="112"/>
                    <a:pt x="832" y="40"/>
                    <a:pt x="912" y="0"/>
                  </a:cubicBezTo>
                </a:path>
              </a:pathLst>
            </a:custGeom>
            <a:solidFill>
              <a:srgbClr val="008000"/>
            </a:solidFill>
            <a:ln w="31750" cap="flat" cmpd="sng">
              <a:solidFill>
                <a:srgbClr val="FF0000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28" name="Freeform 16"/>
            <p:cNvSpPr>
              <a:spLocks/>
            </p:cNvSpPr>
            <p:nvPr/>
          </p:nvSpPr>
          <p:spPr bwMode="auto">
            <a:xfrm rot="2084242">
              <a:off x="6858000" y="2628900"/>
              <a:ext cx="1752600" cy="457200"/>
            </a:xfrm>
            <a:custGeom>
              <a:avLst/>
              <a:gdLst/>
              <a:ahLst/>
              <a:cxnLst>
                <a:cxn ang="0">
                  <a:pos x="0" y="768"/>
                </a:cxn>
                <a:cxn ang="0">
                  <a:pos x="432" y="240"/>
                </a:cxn>
                <a:cxn ang="0">
                  <a:pos x="912" y="0"/>
                </a:cxn>
              </a:cxnLst>
              <a:rect l="0" t="0" r="r" b="b"/>
              <a:pathLst>
                <a:path w="912" h="768">
                  <a:moveTo>
                    <a:pt x="0" y="768"/>
                  </a:moveTo>
                  <a:cubicBezTo>
                    <a:pt x="140" y="568"/>
                    <a:pt x="280" y="368"/>
                    <a:pt x="432" y="240"/>
                  </a:cubicBezTo>
                  <a:cubicBezTo>
                    <a:pt x="584" y="112"/>
                    <a:pt x="832" y="40"/>
                    <a:pt x="912" y="0"/>
                  </a:cubicBezTo>
                </a:path>
              </a:pathLst>
            </a:custGeom>
            <a:solidFill>
              <a:srgbClr val="008000"/>
            </a:solidFill>
            <a:ln w="31750" cap="flat" cmpd="sng">
              <a:solidFill>
                <a:srgbClr val="3366FF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29" name="Freeform 17"/>
            <p:cNvSpPr>
              <a:spLocks/>
            </p:cNvSpPr>
            <p:nvPr/>
          </p:nvSpPr>
          <p:spPr bwMode="auto">
            <a:xfrm rot="3348199">
              <a:off x="6667500" y="2933700"/>
              <a:ext cx="1752600" cy="457200"/>
            </a:xfrm>
            <a:custGeom>
              <a:avLst/>
              <a:gdLst/>
              <a:ahLst/>
              <a:cxnLst>
                <a:cxn ang="0">
                  <a:pos x="0" y="768"/>
                </a:cxn>
                <a:cxn ang="0">
                  <a:pos x="432" y="240"/>
                </a:cxn>
                <a:cxn ang="0">
                  <a:pos x="912" y="0"/>
                </a:cxn>
              </a:cxnLst>
              <a:rect l="0" t="0" r="r" b="b"/>
              <a:pathLst>
                <a:path w="912" h="768">
                  <a:moveTo>
                    <a:pt x="0" y="768"/>
                  </a:moveTo>
                  <a:cubicBezTo>
                    <a:pt x="140" y="568"/>
                    <a:pt x="280" y="368"/>
                    <a:pt x="432" y="240"/>
                  </a:cubicBezTo>
                  <a:cubicBezTo>
                    <a:pt x="584" y="112"/>
                    <a:pt x="832" y="40"/>
                    <a:pt x="912" y="0"/>
                  </a:cubicBezTo>
                </a:path>
              </a:pathLst>
            </a:custGeom>
            <a:solidFill>
              <a:srgbClr val="008000"/>
            </a:solidFill>
            <a:ln w="31750" cap="flat" cmpd="sng">
              <a:solidFill>
                <a:srgbClr val="FFCC99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30" name="AutoShape 18"/>
            <p:cNvSpPr>
              <a:spLocks noChangeArrowheads="1"/>
            </p:cNvSpPr>
            <p:nvPr/>
          </p:nvSpPr>
          <p:spPr bwMode="auto">
            <a:xfrm>
              <a:off x="7467600" y="685800"/>
              <a:ext cx="1524000" cy="1371600"/>
            </a:xfrm>
            <a:prstGeom prst="cloudCallout">
              <a:avLst>
                <a:gd name="adj1" fmla="val -43750"/>
                <a:gd name="adj2" fmla="val 72222"/>
              </a:avLst>
            </a:prstGeom>
            <a:noFill/>
            <a:ln w="63500">
              <a:solidFill>
                <a:srgbClr val="008000"/>
              </a:solidFill>
              <a:round/>
              <a:headEnd/>
              <a:tailEnd/>
            </a:ln>
            <a:effectLst/>
          </p:spPr>
          <p:txBody>
            <a:bodyPr anchor="ctr"/>
            <a:lstStyle/>
            <a:p>
              <a:pPr algn="ctr"/>
              <a:r>
                <a:rPr lang="ar-SA" b="1"/>
                <a:t>ألأفكار الثانوية</a:t>
              </a:r>
              <a:endParaRPr lang="en-US" b="1"/>
            </a:p>
          </p:txBody>
        </p:sp>
        <p:sp>
          <p:nvSpPr>
            <p:cNvPr id="31" name="AutoShape 19"/>
            <p:cNvSpPr>
              <a:spLocks noChangeArrowheads="1"/>
            </p:cNvSpPr>
            <p:nvPr/>
          </p:nvSpPr>
          <p:spPr bwMode="auto">
            <a:xfrm>
              <a:off x="5410200" y="990600"/>
              <a:ext cx="1524000" cy="1371600"/>
            </a:xfrm>
            <a:prstGeom prst="cloudCallout">
              <a:avLst>
                <a:gd name="adj1" fmla="val -43750"/>
                <a:gd name="adj2" fmla="val 72222"/>
              </a:avLst>
            </a:prstGeom>
            <a:noFill/>
            <a:ln w="63500">
              <a:solidFill>
                <a:srgbClr val="008000"/>
              </a:solidFill>
              <a:round/>
              <a:headEnd/>
              <a:tailEnd/>
            </a:ln>
            <a:effectLst/>
          </p:spPr>
          <p:txBody>
            <a:bodyPr anchor="ctr"/>
            <a:lstStyle/>
            <a:p>
              <a:pPr algn="ctr"/>
              <a:r>
                <a:rPr lang="ar-SA" b="1"/>
                <a:t>ألأفكار الفرعية</a:t>
              </a:r>
              <a:endParaRPr lang="en-US" b="1"/>
            </a:p>
          </p:txBody>
        </p:sp>
      </p:grpSp>
      <p:sp>
        <p:nvSpPr>
          <p:cNvPr id="20" name="مستطيل مستدير الزوايا 19"/>
          <p:cNvSpPr/>
          <p:nvPr/>
        </p:nvSpPr>
        <p:spPr>
          <a:xfrm>
            <a:off x="107504" y="5157192"/>
            <a:ext cx="1512168" cy="1556792"/>
          </a:xfrm>
          <a:prstGeom prst="roundRect">
            <a:avLst/>
          </a:prstGeom>
          <a:solidFill>
            <a:srgbClr val="FFFFFF">
              <a:alpha val="67059"/>
            </a:srgbClr>
          </a:solidFill>
          <a:effectLst>
            <a:glow rad="1397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lIns="0" tIns="0" rIns="0" bIns="0" rtlCol="1" anchor="ctr"/>
          <a:lstStyle/>
          <a:p>
            <a:pPr algn="ctr"/>
            <a:r>
              <a:rPr lang="ar-SA" sz="1400" b="1" dirty="0" smtClean="0"/>
              <a:t>جماعي</a:t>
            </a:r>
          </a:p>
          <a:p>
            <a:pPr algn="ctr"/>
            <a:r>
              <a:rPr lang="ar-SA" sz="1400" b="1" dirty="0" smtClean="0">
                <a:solidFill>
                  <a:srgbClr val="00B050"/>
                </a:solidFill>
              </a:rPr>
              <a:t>ورق </a:t>
            </a:r>
            <a:r>
              <a:rPr lang="en-US" sz="1400" b="1" dirty="0" smtClean="0">
                <a:solidFill>
                  <a:srgbClr val="00B050"/>
                </a:solidFill>
              </a:rPr>
              <a:t>A3</a:t>
            </a:r>
          </a:p>
          <a:p>
            <a:pPr algn="ctr"/>
            <a:r>
              <a:rPr lang="ar-SA" sz="1400" b="1" dirty="0" smtClean="0">
                <a:solidFill>
                  <a:srgbClr val="00B050"/>
                </a:solidFill>
              </a:rPr>
              <a:t>أقلام</a:t>
            </a:r>
          </a:p>
          <a:p>
            <a:pPr algn="ctr"/>
            <a:r>
              <a:rPr lang="ar-SA" sz="1400" b="1" dirty="0" smtClean="0">
                <a:solidFill>
                  <a:srgbClr val="00B050"/>
                </a:solidFill>
              </a:rPr>
              <a:t>ألوان</a:t>
            </a:r>
            <a:endParaRPr lang="ar-SA" sz="1400" b="1" dirty="0">
              <a:solidFill>
                <a:srgbClr val="00B050"/>
              </a:solidFill>
            </a:endParaRPr>
          </a:p>
        </p:txBody>
      </p:sp>
      <p:pic>
        <p:nvPicPr>
          <p:cNvPr id="21" name="صورة 20" descr="photo-24932514-cartoon-light-bulb.jp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6876256" y="0"/>
            <a:ext cx="720080" cy="836712"/>
          </a:xfrm>
          <a:prstGeom prst="rect">
            <a:avLst/>
          </a:prstGeom>
        </p:spPr>
      </p:pic>
      <p:sp>
        <p:nvSpPr>
          <p:cNvPr id="34" name="مستطيل 33"/>
          <p:cNvSpPr/>
          <p:nvPr/>
        </p:nvSpPr>
        <p:spPr>
          <a:xfrm>
            <a:off x="7596336" y="188640"/>
            <a:ext cx="1547664" cy="504056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b="1" dirty="0" smtClean="0"/>
              <a:t>النشاط الثالث</a:t>
            </a:r>
            <a:endParaRPr lang="ar-SA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 descr="reflecting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771800" y="1916832"/>
            <a:ext cx="3952845" cy="3312368"/>
          </a:xfrm>
          <a:prstGeom prst="rect">
            <a:avLst/>
          </a:prstGeom>
        </p:spPr>
      </p:pic>
      <p:sp>
        <p:nvSpPr>
          <p:cNvPr id="3" name="مربع نص 2"/>
          <p:cNvSpPr txBox="1"/>
          <p:nvPr/>
        </p:nvSpPr>
        <p:spPr>
          <a:xfrm>
            <a:off x="251520" y="572487"/>
            <a:ext cx="6876256" cy="1200329"/>
          </a:xfrm>
          <a:prstGeom prst="rect">
            <a:avLst/>
          </a:prstGeom>
          <a:noFill/>
        </p:spPr>
        <p:txBody>
          <a:bodyPr wrap="square" rtlCol="1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ar-SA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أضف عدد من التفاصيل الإبداعية على طاولة الطالب لتصبح ذات فائدة اكبر؟</a:t>
            </a:r>
            <a:endParaRPr lang="en-US" sz="36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" name="مستطيل مستدير الزوايا 4"/>
          <p:cNvSpPr/>
          <p:nvPr/>
        </p:nvSpPr>
        <p:spPr>
          <a:xfrm>
            <a:off x="107504" y="5157192"/>
            <a:ext cx="1512168" cy="1556792"/>
          </a:xfrm>
          <a:prstGeom prst="roundRect">
            <a:avLst/>
          </a:prstGeom>
          <a:solidFill>
            <a:srgbClr val="FFFFFF">
              <a:alpha val="67059"/>
            </a:srgbClr>
          </a:solidFill>
          <a:effectLst>
            <a:glow rad="1397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lIns="0" tIns="0" rIns="0" bIns="0" rtlCol="1" anchor="ctr"/>
          <a:lstStyle/>
          <a:p>
            <a:pPr algn="ctr"/>
            <a:r>
              <a:rPr lang="ar-SA" sz="1400" b="1" dirty="0" smtClean="0"/>
              <a:t>فردي</a:t>
            </a:r>
          </a:p>
          <a:p>
            <a:pPr algn="ctr"/>
            <a:r>
              <a:rPr lang="ar-SA" sz="1400" b="1" dirty="0" smtClean="0"/>
              <a:t>الأدوات لكل </a:t>
            </a:r>
            <a:r>
              <a:rPr lang="ar-SA" sz="1400" b="1" dirty="0" err="1" smtClean="0"/>
              <a:t>طالب:</a:t>
            </a:r>
            <a:endParaRPr lang="ar-SA" sz="1400" b="1" dirty="0" smtClean="0"/>
          </a:p>
          <a:p>
            <a:pPr algn="ctr"/>
            <a:r>
              <a:rPr lang="ar-SA" sz="1400" b="1" dirty="0" smtClean="0">
                <a:solidFill>
                  <a:srgbClr val="00B050"/>
                </a:solidFill>
              </a:rPr>
              <a:t>الكراس </a:t>
            </a:r>
            <a:endParaRPr lang="en-US" sz="1400" b="1" dirty="0" smtClean="0">
              <a:solidFill>
                <a:srgbClr val="00B050"/>
              </a:solidFill>
            </a:endParaRPr>
          </a:p>
          <a:p>
            <a:pPr algn="ctr"/>
            <a:r>
              <a:rPr lang="ar-SA" sz="1400" b="1" dirty="0" smtClean="0">
                <a:solidFill>
                  <a:srgbClr val="00B050"/>
                </a:solidFill>
              </a:rPr>
              <a:t>أقلام</a:t>
            </a:r>
          </a:p>
          <a:p>
            <a:pPr algn="ctr"/>
            <a:r>
              <a:rPr lang="ar-SA" sz="1400" b="1" dirty="0" smtClean="0">
                <a:solidFill>
                  <a:srgbClr val="00B050"/>
                </a:solidFill>
              </a:rPr>
              <a:t>ألوان</a:t>
            </a:r>
            <a:endParaRPr lang="ar-SA" sz="1400" b="1" dirty="0">
              <a:solidFill>
                <a:srgbClr val="00B050"/>
              </a:solidFill>
            </a:endParaRPr>
          </a:p>
        </p:txBody>
      </p:sp>
      <p:pic>
        <p:nvPicPr>
          <p:cNvPr id="6" name="صورة 5" descr="photo-24932514-cartoon-light-bulb.jp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6876256" y="0"/>
            <a:ext cx="720080" cy="836712"/>
          </a:xfrm>
          <a:prstGeom prst="rect">
            <a:avLst/>
          </a:prstGeom>
        </p:spPr>
      </p:pic>
      <p:sp>
        <p:nvSpPr>
          <p:cNvPr id="7" name="مستطيل 6"/>
          <p:cNvSpPr/>
          <p:nvPr/>
        </p:nvSpPr>
        <p:spPr>
          <a:xfrm>
            <a:off x="7596336" y="188640"/>
            <a:ext cx="1547664" cy="504056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b="1" dirty="0" smtClean="0"/>
              <a:t>النشاط الرابع</a:t>
            </a:r>
            <a:endParaRPr lang="ar-SA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Freeform 2"/>
          <p:cNvSpPr>
            <a:spLocks/>
          </p:cNvSpPr>
          <p:nvPr/>
        </p:nvSpPr>
        <p:spPr bwMode="auto">
          <a:xfrm>
            <a:off x="4427984" y="2420888"/>
            <a:ext cx="722313" cy="723900"/>
          </a:xfrm>
          <a:custGeom>
            <a:avLst/>
            <a:gdLst/>
            <a:ahLst/>
            <a:cxnLst>
              <a:cxn ang="0">
                <a:pos x="11" y="0"/>
              </a:cxn>
              <a:cxn ang="0">
                <a:pos x="376" y="194"/>
              </a:cxn>
              <a:cxn ang="0">
                <a:pos x="688" y="376"/>
              </a:cxn>
              <a:cxn ang="0">
                <a:pos x="1118" y="838"/>
              </a:cxn>
              <a:cxn ang="0">
                <a:pos x="1150" y="903"/>
              </a:cxn>
              <a:cxn ang="0">
                <a:pos x="1204" y="978"/>
              </a:cxn>
              <a:cxn ang="0">
                <a:pos x="1193" y="1043"/>
              </a:cxn>
              <a:cxn ang="0">
                <a:pos x="1075" y="1107"/>
              </a:cxn>
              <a:cxn ang="0">
                <a:pos x="1032" y="1139"/>
              </a:cxn>
              <a:cxn ang="0">
                <a:pos x="946" y="1182"/>
              </a:cxn>
              <a:cxn ang="0">
                <a:pos x="559" y="1354"/>
              </a:cxn>
              <a:cxn ang="0">
                <a:pos x="452" y="1408"/>
              </a:cxn>
              <a:cxn ang="0">
                <a:pos x="344" y="1429"/>
              </a:cxn>
              <a:cxn ang="0">
                <a:pos x="108" y="1505"/>
              </a:cxn>
              <a:cxn ang="0">
                <a:pos x="0" y="1451"/>
              </a:cxn>
            </a:cxnLst>
            <a:rect l="0" t="0" r="r" b="b"/>
            <a:pathLst>
              <a:path w="1244" h="1505">
                <a:moveTo>
                  <a:pt x="11" y="0"/>
                </a:moveTo>
                <a:cubicBezTo>
                  <a:pt x="169" y="36"/>
                  <a:pt x="241" y="112"/>
                  <a:pt x="376" y="194"/>
                </a:cubicBezTo>
                <a:cubicBezTo>
                  <a:pt x="601" y="331"/>
                  <a:pt x="361" y="129"/>
                  <a:pt x="688" y="376"/>
                </a:cubicBezTo>
                <a:cubicBezTo>
                  <a:pt x="863" y="508"/>
                  <a:pt x="991" y="662"/>
                  <a:pt x="1118" y="838"/>
                </a:cubicBezTo>
                <a:cubicBezTo>
                  <a:pt x="1132" y="858"/>
                  <a:pt x="1137" y="883"/>
                  <a:pt x="1150" y="903"/>
                </a:cubicBezTo>
                <a:cubicBezTo>
                  <a:pt x="1244" y="1046"/>
                  <a:pt x="1121" y="815"/>
                  <a:pt x="1204" y="978"/>
                </a:cubicBezTo>
                <a:cubicBezTo>
                  <a:pt x="1200" y="1000"/>
                  <a:pt x="1204" y="1024"/>
                  <a:pt x="1193" y="1043"/>
                </a:cubicBezTo>
                <a:cubicBezTo>
                  <a:pt x="1177" y="1072"/>
                  <a:pt x="1092" y="1098"/>
                  <a:pt x="1075" y="1107"/>
                </a:cubicBezTo>
                <a:cubicBezTo>
                  <a:pt x="1059" y="1116"/>
                  <a:pt x="1047" y="1130"/>
                  <a:pt x="1032" y="1139"/>
                </a:cubicBezTo>
                <a:cubicBezTo>
                  <a:pt x="1004" y="1155"/>
                  <a:pt x="975" y="1168"/>
                  <a:pt x="946" y="1182"/>
                </a:cubicBezTo>
                <a:cubicBezTo>
                  <a:pt x="817" y="1242"/>
                  <a:pt x="689" y="1298"/>
                  <a:pt x="559" y="1354"/>
                </a:cubicBezTo>
                <a:cubicBezTo>
                  <a:pt x="522" y="1370"/>
                  <a:pt x="490" y="1395"/>
                  <a:pt x="452" y="1408"/>
                </a:cubicBezTo>
                <a:cubicBezTo>
                  <a:pt x="417" y="1420"/>
                  <a:pt x="379" y="1419"/>
                  <a:pt x="344" y="1429"/>
                </a:cubicBezTo>
                <a:cubicBezTo>
                  <a:pt x="266" y="1451"/>
                  <a:pt x="185" y="1478"/>
                  <a:pt x="108" y="1505"/>
                </a:cubicBezTo>
                <a:cubicBezTo>
                  <a:pt x="56" y="1496"/>
                  <a:pt x="25" y="1498"/>
                  <a:pt x="0" y="1451"/>
                </a:cubicBezTo>
              </a:path>
            </a:pathLst>
          </a:cu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sp>
        <p:nvSpPr>
          <p:cNvPr id="1027" name="Freeform 3"/>
          <p:cNvSpPr>
            <a:spLocks/>
          </p:cNvSpPr>
          <p:nvPr/>
        </p:nvSpPr>
        <p:spPr bwMode="auto">
          <a:xfrm flipH="1">
            <a:off x="2555776" y="3933056"/>
            <a:ext cx="720725" cy="723900"/>
          </a:xfrm>
          <a:custGeom>
            <a:avLst/>
            <a:gdLst/>
            <a:ahLst/>
            <a:cxnLst>
              <a:cxn ang="0">
                <a:pos x="11" y="0"/>
              </a:cxn>
              <a:cxn ang="0">
                <a:pos x="376" y="194"/>
              </a:cxn>
              <a:cxn ang="0">
                <a:pos x="688" y="376"/>
              </a:cxn>
              <a:cxn ang="0">
                <a:pos x="1118" y="838"/>
              </a:cxn>
              <a:cxn ang="0">
                <a:pos x="1150" y="903"/>
              </a:cxn>
              <a:cxn ang="0">
                <a:pos x="1204" y="978"/>
              </a:cxn>
              <a:cxn ang="0">
                <a:pos x="1193" y="1043"/>
              </a:cxn>
              <a:cxn ang="0">
                <a:pos x="1075" y="1107"/>
              </a:cxn>
              <a:cxn ang="0">
                <a:pos x="1032" y="1139"/>
              </a:cxn>
              <a:cxn ang="0">
                <a:pos x="946" y="1182"/>
              </a:cxn>
              <a:cxn ang="0">
                <a:pos x="559" y="1354"/>
              </a:cxn>
              <a:cxn ang="0">
                <a:pos x="452" y="1408"/>
              </a:cxn>
              <a:cxn ang="0">
                <a:pos x="344" y="1429"/>
              </a:cxn>
              <a:cxn ang="0">
                <a:pos x="108" y="1505"/>
              </a:cxn>
              <a:cxn ang="0">
                <a:pos x="0" y="1451"/>
              </a:cxn>
            </a:cxnLst>
            <a:rect l="0" t="0" r="r" b="b"/>
            <a:pathLst>
              <a:path w="1244" h="1505">
                <a:moveTo>
                  <a:pt x="11" y="0"/>
                </a:moveTo>
                <a:cubicBezTo>
                  <a:pt x="169" y="36"/>
                  <a:pt x="241" y="112"/>
                  <a:pt x="376" y="194"/>
                </a:cubicBezTo>
                <a:cubicBezTo>
                  <a:pt x="601" y="331"/>
                  <a:pt x="361" y="129"/>
                  <a:pt x="688" y="376"/>
                </a:cubicBezTo>
                <a:cubicBezTo>
                  <a:pt x="863" y="508"/>
                  <a:pt x="991" y="662"/>
                  <a:pt x="1118" y="838"/>
                </a:cubicBezTo>
                <a:cubicBezTo>
                  <a:pt x="1132" y="858"/>
                  <a:pt x="1137" y="883"/>
                  <a:pt x="1150" y="903"/>
                </a:cubicBezTo>
                <a:cubicBezTo>
                  <a:pt x="1244" y="1046"/>
                  <a:pt x="1121" y="815"/>
                  <a:pt x="1204" y="978"/>
                </a:cubicBezTo>
                <a:cubicBezTo>
                  <a:pt x="1200" y="1000"/>
                  <a:pt x="1204" y="1024"/>
                  <a:pt x="1193" y="1043"/>
                </a:cubicBezTo>
                <a:cubicBezTo>
                  <a:pt x="1177" y="1072"/>
                  <a:pt x="1092" y="1098"/>
                  <a:pt x="1075" y="1107"/>
                </a:cubicBezTo>
                <a:cubicBezTo>
                  <a:pt x="1059" y="1116"/>
                  <a:pt x="1047" y="1130"/>
                  <a:pt x="1032" y="1139"/>
                </a:cubicBezTo>
                <a:cubicBezTo>
                  <a:pt x="1004" y="1155"/>
                  <a:pt x="975" y="1168"/>
                  <a:pt x="946" y="1182"/>
                </a:cubicBezTo>
                <a:cubicBezTo>
                  <a:pt x="817" y="1242"/>
                  <a:pt x="689" y="1298"/>
                  <a:pt x="559" y="1354"/>
                </a:cubicBezTo>
                <a:cubicBezTo>
                  <a:pt x="522" y="1370"/>
                  <a:pt x="490" y="1395"/>
                  <a:pt x="452" y="1408"/>
                </a:cubicBezTo>
                <a:cubicBezTo>
                  <a:pt x="417" y="1420"/>
                  <a:pt x="379" y="1419"/>
                  <a:pt x="344" y="1429"/>
                </a:cubicBezTo>
                <a:cubicBezTo>
                  <a:pt x="266" y="1451"/>
                  <a:pt x="185" y="1478"/>
                  <a:pt x="108" y="1505"/>
                </a:cubicBezTo>
                <a:cubicBezTo>
                  <a:pt x="56" y="1496"/>
                  <a:pt x="25" y="1498"/>
                  <a:pt x="0" y="1451"/>
                </a:cubicBezTo>
              </a:path>
            </a:pathLst>
          </a:cu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sp>
        <p:nvSpPr>
          <p:cNvPr id="1028" name="Freeform 4"/>
          <p:cNvSpPr>
            <a:spLocks/>
          </p:cNvSpPr>
          <p:nvPr/>
        </p:nvSpPr>
        <p:spPr bwMode="auto">
          <a:xfrm>
            <a:off x="4572000" y="5157192"/>
            <a:ext cx="722312" cy="723900"/>
          </a:xfrm>
          <a:custGeom>
            <a:avLst/>
            <a:gdLst/>
            <a:ahLst/>
            <a:cxnLst>
              <a:cxn ang="0">
                <a:pos x="11" y="0"/>
              </a:cxn>
              <a:cxn ang="0">
                <a:pos x="376" y="194"/>
              </a:cxn>
              <a:cxn ang="0">
                <a:pos x="688" y="376"/>
              </a:cxn>
              <a:cxn ang="0">
                <a:pos x="1118" y="838"/>
              </a:cxn>
              <a:cxn ang="0">
                <a:pos x="1150" y="903"/>
              </a:cxn>
              <a:cxn ang="0">
                <a:pos x="1204" y="978"/>
              </a:cxn>
              <a:cxn ang="0">
                <a:pos x="1193" y="1043"/>
              </a:cxn>
              <a:cxn ang="0">
                <a:pos x="1075" y="1107"/>
              </a:cxn>
              <a:cxn ang="0">
                <a:pos x="1032" y="1139"/>
              </a:cxn>
              <a:cxn ang="0">
                <a:pos x="946" y="1182"/>
              </a:cxn>
              <a:cxn ang="0">
                <a:pos x="559" y="1354"/>
              </a:cxn>
              <a:cxn ang="0">
                <a:pos x="452" y="1408"/>
              </a:cxn>
              <a:cxn ang="0">
                <a:pos x="344" y="1429"/>
              </a:cxn>
              <a:cxn ang="0">
                <a:pos x="108" y="1505"/>
              </a:cxn>
              <a:cxn ang="0">
                <a:pos x="0" y="1451"/>
              </a:cxn>
            </a:cxnLst>
            <a:rect l="0" t="0" r="r" b="b"/>
            <a:pathLst>
              <a:path w="1244" h="1505">
                <a:moveTo>
                  <a:pt x="11" y="0"/>
                </a:moveTo>
                <a:cubicBezTo>
                  <a:pt x="169" y="36"/>
                  <a:pt x="241" y="112"/>
                  <a:pt x="376" y="194"/>
                </a:cubicBezTo>
                <a:cubicBezTo>
                  <a:pt x="601" y="331"/>
                  <a:pt x="361" y="129"/>
                  <a:pt x="688" y="376"/>
                </a:cubicBezTo>
                <a:cubicBezTo>
                  <a:pt x="863" y="508"/>
                  <a:pt x="991" y="662"/>
                  <a:pt x="1118" y="838"/>
                </a:cubicBezTo>
                <a:cubicBezTo>
                  <a:pt x="1132" y="858"/>
                  <a:pt x="1137" y="883"/>
                  <a:pt x="1150" y="903"/>
                </a:cubicBezTo>
                <a:cubicBezTo>
                  <a:pt x="1244" y="1046"/>
                  <a:pt x="1121" y="815"/>
                  <a:pt x="1204" y="978"/>
                </a:cubicBezTo>
                <a:cubicBezTo>
                  <a:pt x="1200" y="1000"/>
                  <a:pt x="1204" y="1024"/>
                  <a:pt x="1193" y="1043"/>
                </a:cubicBezTo>
                <a:cubicBezTo>
                  <a:pt x="1177" y="1072"/>
                  <a:pt x="1092" y="1098"/>
                  <a:pt x="1075" y="1107"/>
                </a:cubicBezTo>
                <a:cubicBezTo>
                  <a:pt x="1059" y="1116"/>
                  <a:pt x="1047" y="1130"/>
                  <a:pt x="1032" y="1139"/>
                </a:cubicBezTo>
                <a:cubicBezTo>
                  <a:pt x="1004" y="1155"/>
                  <a:pt x="975" y="1168"/>
                  <a:pt x="946" y="1182"/>
                </a:cubicBezTo>
                <a:cubicBezTo>
                  <a:pt x="817" y="1242"/>
                  <a:pt x="689" y="1298"/>
                  <a:pt x="559" y="1354"/>
                </a:cubicBezTo>
                <a:cubicBezTo>
                  <a:pt x="522" y="1370"/>
                  <a:pt x="490" y="1395"/>
                  <a:pt x="452" y="1408"/>
                </a:cubicBezTo>
                <a:cubicBezTo>
                  <a:pt x="417" y="1420"/>
                  <a:pt x="379" y="1419"/>
                  <a:pt x="344" y="1429"/>
                </a:cubicBezTo>
                <a:cubicBezTo>
                  <a:pt x="266" y="1451"/>
                  <a:pt x="185" y="1478"/>
                  <a:pt x="108" y="1505"/>
                </a:cubicBezTo>
                <a:cubicBezTo>
                  <a:pt x="56" y="1496"/>
                  <a:pt x="25" y="1498"/>
                  <a:pt x="0" y="1451"/>
                </a:cubicBezTo>
              </a:path>
            </a:pathLst>
          </a:cu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sp>
        <p:nvSpPr>
          <p:cNvPr id="5" name="مربع نص 4"/>
          <p:cNvSpPr txBox="1"/>
          <p:nvPr/>
        </p:nvSpPr>
        <p:spPr>
          <a:xfrm>
            <a:off x="0" y="980728"/>
            <a:ext cx="9144000" cy="646331"/>
          </a:xfrm>
          <a:prstGeom prst="rect">
            <a:avLst/>
          </a:prstGeom>
          <a:noFill/>
        </p:spPr>
        <p:txBody>
          <a:bodyPr wrap="square" rtlCol="1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ar-SA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أكمل الرسم</a:t>
            </a:r>
            <a:endParaRPr lang="en-US" sz="36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7" name="مستطيل مستدير الزوايا 6"/>
          <p:cNvSpPr/>
          <p:nvPr/>
        </p:nvSpPr>
        <p:spPr>
          <a:xfrm>
            <a:off x="107504" y="5157192"/>
            <a:ext cx="1512168" cy="1556792"/>
          </a:xfrm>
          <a:prstGeom prst="roundRect">
            <a:avLst/>
          </a:prstGeom>
          <a:solidFill>
            <a:srgbClr val="FFFFFF">
              <a:alpha val="67059"/>
            </a:srgbClr>
          </a:solidFill>
          <a:effectLst>
            <a:glow rad="1397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lIns="0" tIns="0" rIns="0" bIns="0" rtlCol="1" anchor="ctr"/>
          <a:lstStyle/>
          <a:p>
            <a:pPr algn="ctr"/>
            <a:r>
              <a:rPr lang="ar-SA" sz="1400" b="1" dirty="0" smtClean="0"/>
              <a:t>فردي</a:t>
            </a:r>
          </a:p>
          <a:p>
            <a:pPr algn="ctr"/>
            <a:r>
              <a:rPr lang="ar-SA" sz="1400" b="1" dirty="0" smtClean="0"/>
              <a:t>الأدوات لكل </a:t>
            </a:r>
            <a:r>
              <a:rPr lang="ar-SA" sz="1400" b="1" dirty="0" err="1" smtClean="0"/>
              <a:t>طالب:</a:t>
            </a:r>
            <a:endParaRPr lang="ar-SA" sz="1400" b="1" dirty="0" smtClean="0"/>
          </a:p>
          <a:p>
            <a:pPr algn="ctr"/>
            <a:r>
              <a:rPr lang="ar-SA" sz="1400" b="1" dirty="0" smtClean="0">
                <a:solidFill>
                  <a:srgbClr val="00B050"/>
                </a:solidFill>
              </a:rPr>
              <a:t>الكراس </a:t>
            </a:r>
            <a:endParaRPr lang="en-US" sz="1400" b="1" dirty="0" smtClean="0">
              <a:solidFill>
                <a:srgbClr val="00B050"/>
              </a:solidFill>
            </a:endParaRPr>
          </a:p>
          <a:p>
            <a:pPr algn="ctr"/>
            <a:r>
              <a:rPr lang="ar-SA" sz="1400" b="1" dirty="0" smtClean="0">
                <a:solidFill>
                  <a:srgbClr val="00B050"/>
                </a:solidFill>
              </a:rPr>
              <a:t>أقلام</a:t>
            </a:r>
          </a:p>
          <a:p>
            <a:pPr algn="ctr"/>
            <a:r>
              <a:rPr lang="ar-SA" sz="1400" b="1" dirty="0" smtClean="0">
                <a:solidFill>
                  <a:srgbClr val="00B050"/>
                </a:solidFill>
              </a:rPr>
              <a:t>ألوان</a:t>
            </a:r>
            <a:endParaRPr lang="ar-SA" sz="1400" b="1" dirty="0">
              <a:solidFill>
                <a:srgbClr val="00B050"/>
              </a:solidFill>
            </a:endParaRPr>
          </a:p>
        </p:txBody>
      </p:sp>
      <p:pic>
        <p:nvPicPr>
          <p:cNvPr id="8" name="صورة 7" descr="photo-24932514-cartoon-light-bulb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876256" y="0"/>
            <a:ext cx="720080" cy="836712"/>
          </a:xfrm>
          <a:prstGeom prst="rect">
            <a:avLst/>
          </a:prstGeom>
        </p:spPr>
      </p:pic>
      <p:sp>
        <p:nvSpPr>
          <p:cNvPr id="9" name="مستطيل 8"/>
          <p:cNvSpPr/>
          <p:nvPr/>
        </p:nvSpPr>
        <p:spPr>
          <a:xfrm>
            <a:off x="7596336" y="188640"/>
            <a:ext cx="1547664" cy="504056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b="1" dirty="0" smtClean="0"/>
              <a:t>النشاط الخامس</a:t>
            </a:r>
            <a:endParaRPr lang="ar-SA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مستدير الزوايا 1"/>
          <p:cNvSpPr/>
          <p:nvPr/>
        </p:nvSpPr>
        <p:spPr>
          <a:xfrm>
            <a:off x="683568" y="476672"/>
            <a:ext cx="7704856" cy="2952328"/>
          </a:xfrm>
          <a:prstGeom prst="round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4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مقدمة</a:t>
            </a:r>
          </a:p>
          <a:p>
            <a:pPr algn="ctr"/>
            <a:r>
              <a:rPr lang="ar-SA" sz="4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تعارف</a:t>
            </a:r>
          </a:p>
          <a:p>
            <a:pPr algn="ctr"/>
            <a:r>
              <a:rPr lang="ar-SA" sz="4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توزيع المجموعات والمهام</a:t>
            </a:r>
          </a:p>
          <a:p>
            <a:pPr algn="ctr"/>
            <a:r>
              <a:rPr lang="ar-SA" sz="4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قواعد وتنظيمات</a:t>
            </a:r>
          </a:p>
          <a:p>
            <a:pPr algn="ctr"/>
            <a:endParaRPr lang="ar-SA" dirty="0"/>
          </a:p>
        </p:txBody>
      </p:sp>
      <p:pic>
        <p:nvPicPr>
          <p:cNvPr id="3" name="Picture 11" descr="http://atlantahoaservices.files.wordpress.com/2011/02/clipart_board-meetin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99792" y="3212976"/>
            <a:ext cx="3887961" cy="25504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صورة 5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915816" y="1143184"/>
            <a:ext cx="3418765" cy="5166136"/>
          </a:xfrm>
          <a:prstGeom prst="rect">
            <a:avLst/>
          </a:prstGeom>
        </p:spPr>
      </p:pic>
      <p:sp>
        <p:nvSpPr>
          <p:cNvPr id="8" name="مستطيل مستدير الزوايا 7"/>
          <p:cNvSpPr/>
          <p:nvPr/>
        </p:nvSpPr>
        <p:spPr>
          <a:xfrm>
            <a:off x="107504" y="5157192"/>
            <a:ext cx="1512168" cy="1556792"/>
          </a:xfrm>
          <a:prstGeom prst="roundRect">
            <a:avLst/>
          </a:prstGeom>
          <a:solidFill>
            <a:srgbClr val="FFFFFF">
              <a:alpha val="67059"/>
            </a:srgbClr>
          </a:solidFill>
          <a:effectLst>
            <a:glow rad="1397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lIns="0" tIns="0" rIns="0" bIns="0" rtlCol="1" anchor="ctr"/>
          <a:lstStyle/>
          <a:p>
            <a:pPr algn="ctr"/>
            <a:r>
              <a:rPr lang="ar-SA" sz="1400" b="1" dirty="0" smtClean="0"/>
              <a:t>فردي</a:t>
            </a:r>
          </a:p>
          <a:p>
            <a:pPr algn="ctr"/>
            <a:r>
              <a:rPr lang="ar-SA" sz="1400" b="1" dirty="0" smtClean="0"/>
              <a:t>الأدوات لكل </a:t>
            </a:r>
            <a:r>
              <a:rPr lang="ar-SA" sz="1400" b="1" dirty="0" err="1" smtClean="0"/>
              <a:t>طالب:</a:t>
            </a:r>
            <a:endParaRPr lang="ar-SA" sz="1400" b="1" dirty="0" smtClean="0"/>
          </a:p>
          <a:p>
            <a:pPr algn="ctr"/>
            <a:r>
              <a:rPr lang="ar-SA" sz="1400" b="1" dirty="0" smtClean="0">
                <a:solidFill>
                  <a:srgbClr val="00B050"/>
                </a:solidFill>
              </a:rPr>
              <a:t>الكراس </a:t>
            </a:r>
            <a:endParaRPr lang="en-US" sz="1400" b="1" dirty="0" smtClean="0">
              <a:solidFill>
                <a:srgbClr val="00B050"/>
              </a:solidFill>
            </a:endParaRPr>
          </a:p>
          <a:p>
            <a:pPr algn="ctr"/>
            <a:r>
              <a:rPr lang="ar-SA" sz="1400" b="1" dirty="0" smtClean="0">
                <a:solidFill>
                  <a:srgbClr val="00B050"/>
                </a:solidFill>
              </a:rPr>
              <a:t>أقلام</a:t>
            </a:r>
          </a:p>
          <a:p>
            <a:pPr algn="ctr"/>
            <a:r>
              <a:rPr lang="ar-SA" sz="1400" b="1" dirty="0" smtClean="0">
                <a:solidFill>
                  <a:srgbClr val="00B050"/>
                </a:solidFill>
              </a:rPr>
              <a:t>ألوان</a:t>
            </a:r>
            <a:endParaRPr lang="ar-SA" sz="1400" b="1" dirty="0">
              <a:solidFill>
                <a:srgbClr val="00B050"/>
              </a:solidFill>
            </a:endParaRPr>
          </a:p>
        </p:txBody>
      </p:sp>
      <p:pic>
        <p:nvPicPr>
          <p:cNvPr id="9" name="صورة 8" descr="photo-24932514-cartoon-light-bulb.jp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6876256" y="0"/>
            <a:ext cx="720080" cy="836712"/>
          </a:xfrm>
          <a:prstGeom prst="rect">
            <a:avLst/>
          </a:prstGeom>
        </p:spPr>
      </p:pic>
      <p:sp>
        <p:nvSpPr>
          <p:cNvPr id="10" name="مستطيل 9"/>
          <p:cNvSpPr/>
          <p:nvPr/>
        </p:nvSpPr>
        <p:spPr>
          <a:xfrm>
            <a:off x="7596336" y="188640"/>
            <a:ext cx="1547664" cy="504056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b="1" dirty="0" smtClean="0"/>
              <a:t>النشاط السادس</a:t>
            </a:r>
            <a:endParaRPr lang="ar-SA" b="1" dirty="0"/>
          </a:p>
        </p:txBody>
      </p:sp>
      <p:sp>
        <p:nvSpPr>
          <p:cNvPr id="5" name="مربع نص 4"/>
          <p:cNvSpPr txBox="1"/>
          <p:nvPr/>
        </p:nvSpPr>
        <p:spPr>
          <a:xfrm>
            <a:off x="179512" y="548680"/>
            <a:ext cx="7020272" cy="1200329"/>
          </a:xfrm>
          <a:prstGeom prst="rect">
            <a:avLst/>
          </a:prstGeom>
          <a:noFill/>
        </p:spPr>
        <p:txBody>
          <a:bodyPr wrap="square" rtlCol="1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ar-SA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لو فهم الناس لغة </a:t>
            </a:r>
            <a:r>
              <a:rPr lang="ar-SA" sz="36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الطيور ...</a:t>
            </a:r>
            <a:r>
              <a:rPr lang="ar-SA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أذكر عدد من النتائج المترتبة على </a:t>
            </a:r>
            <a:r>
              <a:rPr lang="ar-SA" sz="36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ذلك؟</a:t>
            </a:r>
            <a:endParaRPr lang="ar-SA" sz="36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755576" y="836712"/>
            <a:ext cx="7596336" cy="141577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5400" b="1" dirty="0" smtClean="0">
                <a:solidFill>
                  <a:srgbClr val="FF0066"/>
                </a:solidFill>
              </a:rPr>
              <a:t>تمرين الخيال</a:t>
            </a:r>
            <a:endParaRPr lang="en-US" sz="5400" b="1" dirty="0" smtClean="0">
              <a:solidFill>
                <a:srgbClr val="FF0066"/>
              </a:solidFill>
            </a:endParaRPr>
          </a:p>
          <a:p>
            <a:endParaRPr lang="ar-SA" sz="3200" b="1" dirty="0">
              <a:solidFill>
                <a:srgbClr val="CC66FF"/>
              </a:solidFill>
            </a:endParaRPr>
          </a:p>
        </p:txBody>
      </p:sp>
      <p:sp>
        <p:nvSpPr>
          <p:cNvPr id="5" name="مستطيل مستدير الزوايا 4"/>
          <p:cNvSpPr/>
          <p:nvPr/>
        </p:nvSpPr>
        <p:spPr>
          <a:xfrm>
            <a:off x="107504" y="5157192"/>
            <a:ext cx="1512168" cy="1556792"/>
          </a:xfrm>
          <a:prstGeom prst="roundRect">
            <a:avLst/>
          </a:prstGeom>
          <a:solidFill>
            <a:srgbClr val="FFFFFF">
              <a:alpha val="67059"/>
            </a:srgbClr>
          </a:solidFill>
          <a:effectLst>
            <a:glow rad="1397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lIns="0" tIns="0" rIns="0" bIns="0" rtlCol="1" anchor="ctr"/>
          <a:lstStyle/>
          <a:p>
            <a:pPr algn="ctr"/>
            <a:r>
              <a:rPr lang="ar-SA" sz="1400" b="1" dirty="0" smtClean="0"/>
              <a:t>فردي</a:t>
            </a:r>
          </a:p>
          <a:p>
            <a:pPr algn="ctr"/>
            <a:r>
              <a:rPr lang="ar-SA" sz="1400" b="1" dirty="0" smtClean="0"/>
              <a:t>الأدوات لكل </a:t>
            </a:r>
            <a:r>
              <a:rPr lang="ar-SA" sz="1400" b="1" dirty="0" err="1" smtClean="0"/>
              <a:t>طالب:</a:t>
            </a:r>
            <a:endParaRPr lang="ar-SA" sz="1400" b="1" dirty="0" smtClean="0"/>
          </a:p>
          <a:p>
            <a:pPr algn="ctr"/>
            <a:r>
              <a:rPr lang="ar-SA" sz="1400" b="1" dirty="0" smtClean="0">
                <a:solidFill>
                  <a:srgbClr val="00B050"/>
                </a:solidFill>
              </a:rPr>
              <a:t>ورقة بيضاء</a:t>
            </a:r>
            <a:endParaRPr lang="ar-SA" sz="1400" b="1" dirty="0">
              <a:solidFill>
                <a:srgbClr val="00B050"/>
              </a:solidFill>
            </a:endParaRPr>
          </a:p>
        </p:txBody>
      </p:sp>
      <p:pic>
        <p:nvPicPr>
          <p:cNvPr id="6" name="صورة 5" descr="royalty-free-imagination-clipart-illustration-229872.jpg"/>
          <p:cNvPicPr>
            <a:picLocks noChangeAspect="1"/>
          </p:cNvPicPr>
          <p:nvPr/>
        </p:nvPicPr>
        <p:blipFill>
          <a:blip r:embed="rId2" cstate="print"/>
          <a:srcRect b="5451"/>
          <a:stretch>
            <a:fillRect/>
          </a:stretch>
        </p:blipFill>
        <p:spPr>
          <a:xfrm>
            <a:off x="2699792" y="1988840"/>
            <a:ext cx="3771691" cy="3744416"/>
          </a:xfrm>
          <a:prstGeom prst="rect">
            <a:avLst/>
          </a:prstGeom>
        </p:spPr>
      </p:pic>
      <p:pic>
        <p:nvPicPr>
          <p:cNvPr id="7" name="صورة 6" descr="photo-24932514-cartoon-light-bulb.jp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6876256" y="0"/>
            <a:ext cx="720080" cy="836712"/>
          </a:xfrm>
          <a:prstGeom prst="rect">
            <a:avLst/>
          </a:prstGeom>
        </p:spPr>
      </p:pic>
      <p:sp>
        <p:nvSpPr>
          <p:cNvPr id="8" name="مستطيل 7"/>
          <p:cNvSpPr/>
          <p:nvPr/>
        </p:nvSpPr>
        <p:spPr>
          <a:xfrm>
            <a:off x="7596336" y="188640"/>
            <a:ext cx="1547664" cy="504056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b="1" dirty="0" smtClean="0"/>
              <a:t>النشاط السابع</a:t>
            </a:r>
            <a:endParaRPr lang="ar-SA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915816" y="1628800"/>
            <a:ext cx="3600400" cy="3950955"/>
          </a:xfrm>
          <a:prstGeom prst="rect">
            <a:avLst/>
          </a:prstGeom>
        </p:spPr>
      </p:pic>
      <p:sp>
        <p:nvSpPr>
          <p:cNvPr id="3" name="مربع نص 2"/>
          <p:cNvSpPr txBox="1"/>
          <p:nvPr/>
        </p:nvSpPr>
        <p:spPr>
          <a:xfrm>
            <a:off x="755576" y="836712"/>
            <a:ext cx="7596336" cy="141577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5400" b="1" dirty="0" smtClean="0">
                <a:solidFill>
                  <a:srgbClr val="FF0066"/>
                </a:solidFill>
              </a:rPr>
              <a:t>تمرين الخيال</a:t>
            </a:r>
            <a:endParaRPr lang="en-US" sz="5400" b="1" dirty="0" smtClean="0">
              <a:solidFill>
                <a:srgbClr val="FF0066"/>
              </a:solidFill>
            </a:endParaRPr>
          </a:p>
          <a:p>
            <a:endParaRPr lang="ar-SA" sz="3200" b="1" dirty="0">
              <a:solidFill>
                <a:srgbClr val="CC66FF"/>
              </a:solidFill>
            </a:endParaRPr>
          </a:p>
        </p:txBody>
      </p:sp>
      <p:sp>
        <p:nvSpPr>
          <p:cNvPr id="5" name="مستطيل مستدير الزوايا 4"/>
          <p:cNvSpPr/>
          <p:nvPr/>
        </p:nvSpPr>
        <p:spPr>
          <a:xfrm>
            <a:off x="107504" y="5157192"/>
            <a:ext cx="1512168" cy="1556792"/>
          </a:xfrm>
          <a:prstGeom prst="roundRect">
            <a:avLst/>
          </a:prstGeom>
          <a:solidFill>
            <a:srgbClr val="FFFFFF">
              <a:alpha val="67059"/>
            </a:srgbClr>
          </a:solidFill>
          <a:effectLst>
            <a:glow rad="1397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lIns="0" tIns="0" rIns="0" bIns="0" rtlCol="1" anchor="ctr"/>
          <a:lstStyle/>
          <a:p>
            <a:pPr algn="ctr"/>
            <a:r>
              <a:rPr lang="ar-SA" sz="1400" b="1" dirty="0" smtClean="0"/>
              <a:t>فردي</a:t>
            </a:r>
          </a:p>
          <a:p>
            <a:pPr algn="ctr"/>
            <a:r>
              <a:rPr lang="ar-SA" sz="1400" b="1" dirty="0" smtClean="0"/>
              <a:t>الأدوات لكل </a:t>
            </a:r>
            <a:r>
              <a:rPr lang="ar-SA" sz="1400" b="1" dirty="0" err="1" smtClean="0"/>
              <a:t>طالب:</a:t>
            </a:r>
            <a:endParaRPr lang="ar-SA" sz="1400" b="1" dirty="0" smtClean="0"/>
          </a:p>
          <a:p>
            <a:pPr algn="ctr"/>
            <a:r>
              <a:rPr lang="ar-SA" sz="1400" b="1" dirty="0" smtClean="0">
                <a:solidFill>
                  <a:srgbClr val="00B050"/>
                </a:solidFill>
              </a:rPr>
              <a:t>الكراس </a:t>
            </a:r>
            <a:endParaRPr lang="en-US" sz="1400" b="1" dirty="0" smtClean="0">
              <a:solidFill>
                <a:srgbClr val="00B050"/>
              </a:solidFill>
            </a:endParaRPr>
          </a:p>
          <a:p>
            <a:pPr algn="ctr"/>
            <a:r>
              <a:rPr lang="ar-SA" sz="1400" b="1" dirty="0" smtClean="0">
                <a:solidFill>
                  <a:srgbClr val="00B050"/>
                </a:solidFill>
              </a:rPr>
              <a:t>أقلام</a:t>
            </a:r>
            <a:endParaRPr lang="ar-SA" sz="1400" b="1" dirty="0">
              <a:solidFill>
                <a:srgbClr val="00B050"/>
              </a:solidFill>
            </a:endParaRPr>
          </a:p>
        </p:txBody>
      </p:sp>
      <p:pic>
        <p:nvPicPr>
          <p:cNvPr id="6" name="صورة 5" descr="photo-24932514-cartoon-light-bulb.jp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6876256" y="0"/>
            <a:ext cx="720080" cy="836712"/>
          </a:xfrm>
          <a:prstGeom prst="rect">
            <a:avLst/>
          </a:prstGeom>
        </p:spPr>
      </p:pic>
      <p:sp>
        <p:nvSpPr>
          <p:cNvPr id="7" name="مستطيل 6"/>
          <p:cNvSpPr/>
          <p:nvPr/>
        </p:nvSpPr>
        <p:spPr>
          <a:xfrm>
            <a:off x="7596336" y="188640"/>
            <a:ext cx="1547664" cy="504056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b="1" dirty="0" smtClean="0"/>
              <a:t>النشاط الثامن</a:t>
            </a:r>
            <a:endParaRPr lang="ar-SA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 descr="136084599711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91680" y="548680"/>
            <a:ext cx="5799335" cy="414238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55576" y="1916832"/>
            <a:ext cx="8229600" cy="1143000"/>
          </a:xfrm>
        </p:spPr>
        <p:txBody>
          <a:bodyPr>
            <a:normAutofit fontScale="90000"/>
            <a:scene3d>
              <a:camera prst="orthographicFront"/>
              <a:lightRig rig="flat" dir="tl"/>
            </a:scene3d>
            <a:sp3d contourW="19050" prstMaterial="clear">
              <a:bevelT w="50800" h="50800"/>
              <a:contourClr>
                <a:schemeClr val="accent5">
                  <a:tint val="70000"/>
                  <a:satMod val="180000"/>
                  <a:alpha val="70000"/>
                </a:schemeClr>
              </a:contourClr>
            </a:sp3d>
          </a:bodyPr>
          <a:lstStyle/>
          <a:p>
            <a:r>
              <a:rPr lang="ar-SA" b="1" dirty="0" smtClean="0">
                <a:ln/>
                <a:solidFill>
                  <a:schemeClr val="accent5">
                    <a:lumMod val="75000"/>
                  </a:schemeClr>
                </a:solidFill>
              </a:rPr>
              <a:t/>
            </a:r>
            <a:br>
              <a:rPr lang="ar-SA" b="1" dirty="0" smtClean="0">
                <a:ln/>
                <a:solidFill>
                  <a:schemeClr val="accent5">
                    <a:lumMod val="75000"/>
                  </a:schemeClr>
                </a:solidFill>
              </a:rPr>
            </a:br>
            <a:r>
              <a:rPr lang="ar-SA" b="1" dirty="0" smtClean="0">
                <a:ln/>
                <a:solidFill>
                  <a:schemeClr val="accent5">
                    <a:lumMod val="75000"/>
                  </a:schemeClr>
                </a:solidFill>
              </a:rPr>
              <a:t>أولاً:أكتب اسمك بحروف متقطعة</a:t>
            </a:r>
            <a:br>
              <a:rPr lang="ar-SA" b="1" dirty="0" smtClean="0">
                <a:ln/>
                <a:solidFill>
                  <a:schemeClr val="accent5">
                    <a:lumMod val="75000"/>
                  </a:schemeClr>
                </a:solidFill>
              </a:rPr>
            </a:br>
            <a:r>
              <a:rPr lang="ar-SA" b="1" dirty="0" smtClean="0">
                <a:ln/>
                <a:solidFill>
                  <a:schemeClr val="accent5">
                    <a:lumMod val="75000"/>
                  </a:schemeClr>
                </a:solidFill>
              </a:rPr>
              <a:t>ثانياً:كون من أحرف أسمك أكبر قدر من الكلمات</a:t>
            </a:r>
            <a:endParaRPr lang="ar-SA" b="1" dirty="0">
              <a:ln/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" name="وسيلة شرح بيضاوية 2"/>
          <p:cNvSpPr/>
          <p:nvPr/>
        </p:nvSpPr>
        <p:spPr>
          <a:xfrm>
            <a:off x="3347864" y="4725144"/>
            <a:ext cx="3096344" cy="692696"/>
          </a:xfrm>
          <a:prstGeom prst="wedgeEllipseCallout">
            <a:avLst>
              <a:gd name="adj1" fmla="val -124589"/>
              <a:gd name="adj2" fmla="val -259303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كلنا طاقات </a:t>
            </a:r>
            <a:endParaRPr lang="ar-SA" sz="32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6" name="مستطيل مستدير الزوايا 5"/>
          <p:cNvSpPr/>
          <p:nvPr/>
        </p:nvSpPr>
        <p:spPr>
          <a:xfrm>
            <a:off x="107504" y="5157192"/>
            <a:ext cx="1512168" cy="1556792"/>
          </a:xfrm>
          <a:prstGeom prst="roundRect">
            <a:avLst/>
          </a:prstGeom>
          <a:solidFill>
            <a:srgbClr val="FFFFFF">
              <a:alpha val="67059"/>
            </a:srgbClr>
          </a:solidFill>
          <a:effectLst>
            <a:glow rad="1397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lIns="0" tIns="0" rIns="0" bIns="0" rtlCol="1" anchor="ctr"/>
          <a:lstStyle/>
          <a:p>
            <a:pPr algn="ctr"/>
            <a:r>
              <a:rPr lang="ar-SA" sz="1400" b="1" dirty="0" smtClean="0"/>
              <a:t>فردي</a:t>
            </a:r>
          </a:p>
          <a:p>
            <a:pPr algn="ctr"/>
            <a:r>
              <a:rPr lang="ar-SA" sz="1400" b="1" dirty="0" smtClean="0"/>
              <a:t>الأدوات لكل </a:t>
            </a:r>
            <a:r>
              <a:rPr lang="ar-SA" sz="1400" b="1" dirty="0" err="1" smtClean="0"/>
              <a:t>طالب:</a:t>
            </a:r>
            <a:endParaRPr lang="ar-SA" sz="1400" b="1" dirty="0" smtClean="0"/>
          </a:p>
          <a:p>
            <a:pPr algn="ctr"/>
            <a:r>
              <a:rPr lang="ar-SA" sz="1400" b="1" dirty="0" smtClean="0">
                <a:solidFill>
                  <a:srgbClr val="00B050"/>
                </a:solidFill>
              </a:rPr>
              <a:t>الكراس </a:t>
            </a:r>
            <a:endParaRPr lang="en-US" sz="1400" b="1" dirty="0" smtClean="0">
              <a:solidFill>
                <a:srgbClr val="00B050"/>
              </a:solidFill>
            </a:endParaRPr>
          </a:p>
          <a:p>
            <a:pPr algn="ctr"/>
            <a:r>
              <a:rPr lang="ar-SA" sz="1400" b="1" dirty="0" smtClean="0">
                <a:solidFill>
                  <a:srgbClr val="00B050"/>
                </a:solidFill>
              </a:rPr>
              <a:t>أقلام</a:t>
            </a:r>
            <a:endParaRPr lang="ar-SA" sz="1400" b="1" dirty="0">
              <a:solidFill>
                <a:srgbClr val="00B050"/>
              </a:solidFill>
            </a:endParaRPr>
          </a:p>
        </p:txBody>
      </p:sp>
      <p:sp>
        <p:nvSpPr>
          <p:cNvPr id="5" name="مربع نص 4"/>
          <p:cNvSpPr txBox="1"/>
          <p:nvPr/>
        </p:nvSpPr>
        <p:spPr>
          <a:xfrm>
            <a:off x="971600" y="1412776"/>
            <a:ext cx="7344816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dirty="0" smtClean="0">
                <a:solidFill>
                  <a:srgbClr val="CC0099"/>
                </a:solidFill>
              </a:rPr>
              <a:t>لقد آتانا الله قوى كثيرة، وأنعم علينا بمواهب جمة، لكن: هل استغلت هذه الطاقات </a:t>
            </a:r>
            <a:r>
              <a:rPr lang="ar-SA" dirty="0" err="1" smtClean="0">
                <a:solidFill>
                  <a:srgbClr val="CC0099"/>
                </a:solidFill>
              </a:rPr>
              <a:t>والمواهب؟؟</a:t>
            </a:r>
            <a:endParaRPr lang="ar-SA" dirty="0">
              <a:solidFill>
                <a:srgbClr val="CC0099"/>
              </a:solidFill>
            </a:endParaRPr>
          </a:p>
        </p:txBody>
      </p:sp>
      <p:pic>
        <p:nvPicPr>
          <p:cNvPr id="8" name="صورة 7" descr="photo-24932514-cartoon-light-bulb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876256" y="0"/>
            <a:ext cx="720080" cy="836712"/>
          </a:xfrm>
          <a:prstGeom prst="rect">
            <a:avLst/>
          </a:prstGeom>
        </p:spPr>
      </p:pic>
      <p:sp>
        <p:nvSpPr>
          <p:cNvPr id="9" name="مستطيل 8"/>
          <p:cNvSpPr/>
          <p:nvPr/>
        </p:nvSpPr>
        <p:spPr>
          <a:xfrm>
            <a:off x="7596336" y="188640"/>
            <a:ext cx="1547664" cy="504056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b="1" dirty="0" smtClean="0"/>
              <a:t>النشاط الأول</a:t>
            </a:r>
            <a:endParaRPr lang="ar-SA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6275040" cy="1143000"/>
          </a:xfrm>
        </p:spPr>
        <p:txBody>
          <a:bodyPr>
            <a:no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ar-SA" b="1" dirty="0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أكتب أكبر قدر ممكن من الأسباب التي أدت لسقوط الفارس</a:t>
            </a:r>
            <a:endParaRPr lang="ar-SA" b="1" dirty="0">
              <a:ln w="11430"/>
              <a:solidFill>
                <a:schemeClr val="accent6">
                  <a:lumMod val="50000"/>
                </a:schemeClr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3" name="صورة 2" descr="horse3.jpg.jpg"/>
          <p:cNvPicPr>
            <a:picLocks noChangeAspect="1"/>
          </p:cNvPicPr>
          <p:nvPr/>
        </p:nvPicPr>
        <p:blipFill>
          <a:blip r:embed="rId2" cstate="print"/>
          <a:srcRect b="8257"/>
          <a:stretch>
            <a:fillRect/>
          </a:stretch>
        </p:blipFill>
        <p:spPr>
          <a:xfrm>
            <a:off x="1475656" y="1484784"/>
            <a:ext cx="6279097" cy="3600400"/>
          </a:xfrm>
          <a:prstGeom prst="rect">
            <a:avLst/>
          </a:prstGeom>
        </p:spPr>
      </p:pic>
      <p:sp>
        <p:nvSpPr>
          <p:cNvPr id="6" name="مستطيل مستدير الزوايا 5"/>
          <p:cNvSpPr/>
          <p:nvPr/>
        </p:nvSpPr>
        <p:spPr>
          <a:xfrm>
            <a:off x="107504" y="5157192"/>
            <a:ext cx="1656184" cy="1556792"/>
          </a:xfrm>
          <a:prstGeom prst="roundRect">
            <a:avLst/>
          </a:prstGeom>
          <a:solidFill>
            <a:srgbClr val="FFFFFF">
              <a:alpha val="67059"/>
            </a:srgbClr>
          </a:solidFill>
          <a:effectLst>
            <a:glow rad="1397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lIns="0" tIns="0" rIns="0" bIns="0" rtlCol="1" anchor="ctr"/>
          <a:lstStyle/>
          <a:p>
            <a:pPr algn="ctr"/>
            <a:r>
              <a:rPr lang="ar-SA" sz="1400" b="1" dirty="0" smtClean="0"/>
              <a:t>جماعي</a:t>
            </a:r>
          </a:p>
          <a:p>
            <a:pPr algn="ctr"/>
            <a:r>
              <a:rPr lang="ar-SA" sz="1400" b="1" dirty="0" smtClean="0">
                <a:solidFill>
                  <a:srgbClr val="00B050"/>
                </a:solidFill>
              </a:rPr>
              <a:t>ورق </a:t>
            </a:r>
            <a:r>
              <a:rPr lang="en-US" sz="1400" b="1" dirty="0" smtClean="0">
                <a:solidFill>
                  <a:srgbClr val="00B050"/>
                </a:solidFill>
              </a:rPr>
              <a:t> A4</a:t>
            </a:r>
            <a:r>
              <a:rPr lang="ar-SA" sz="1400" b="1" dirty="0" smtClean="0">
                <a:solidFill>
                  <a:srgbClr val="00B050"/>
                </a:solidFill>
              </a:rPr>
              <a:t>(النشاط </a:t>
            </a:r>
            <a:r>
              <a:rPr lang="ar-SA" sz="1400" b="1" dirty="0" smtClean="0">
                <a:solidFill>
                  <a:srgbClr val="00B050"/>
                </a:solidFill>
              </a:rPr>
              <a:t>الثاني)</a:t>
            </a:r>
            <a:endParaRPr lang="en-US" sz="1400" b="1" dirty="0" smtClean="0">
              <a:solidFill>
                <a:srgbClr val="00B050"/>
              </a:solidFill>
            </a:endParaRPr>
          </a:p>
          <a:p>
            <a:pPr algn="ctr"/>
            <a:r>
              <a:rPr lang="ar-SA" sz="1400" b="1" dirty="0" smtClean="0">
                <a:solidFill>
                  <a:srgbClr val="00B050"/>
                </a:solidFill>
              </a:rPr>
              <a:t>أقلام</a:t>
            </a:r>
            <a:endParaRPr lang="ar-SA" sz="1400" b="1" dirty="0">
              <a:solidFill>
                <a:srgbClr val="00B050"/>
              </a:solidFill>
            </a:endParaRPr>
          </a:p>
        </p:txBody>
      </p:sp>
      <p:pic>
        <p:nvPicPr>
          <p:cNvPr id="8" name="صورة 7" descr="photo-24932514-cartoon-light-bulb.jp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6876256" y="0"/>
            <a:ext cx="720080" cy="836712"/>
          </a:xfrm>
          <a:prstGeom prst="rect">
            <a:avLst/>
          </a:prstGeom>
        </p:spPr>
      </p:pic>
      <p:sp>
        <p:nvSpPr>
          <p:cNvPr id="9" name="مستطيل 8"/>
          <p:cNvSpPr/>
          <p:nvPr/>
        </p:nvSpPr>
        <p:spPr>
          <a:xfrm>
            <a:off x="7596336" y="188640"/>
            <a:ext cx="1547664" cy="504056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b="1" dirty="0" smtClean="0"/>
              <a:t>النشاط الثاني</a:t>
            </a:r>
            <a:endParaRPr lang="ar-SA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عنوان 1"/>
          <p:cNvSpPr>
            <a:spLocks noGrp="1"/>
          </p:cNvSpPr>
          <p:nvPr>
            <p:ph type="ctrTitle"/>
          </p:nvPr>
        </p:nvSpPr>
        <p:spPr>
          <a:xfrm>
            <a:off x="611560" y="-273273"/>
            <a:ext cx="7772400" cy="1470025"/>
          </a:xfrm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eaLnBrk="1" hangingPunct="1"/>
            <a:r>
              <a:rPr lang="ar-SA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مهارات التفكير الإبداعي</a:t>
            </a:r>
          </a:p>
        </p:txBody>
      </p:sp>
      <p:pic>
        <p:nvPicPr>
          <p:cNvPr id="9223" name="Picture 68" descr="0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484784"/>
            <a:ext cx="2682875" cy="3709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2" name="رسم تخطيطي 11"/>
          <p:cNvGraphicFramePr/>
          <p:nvPr/>
        </p:nvGraphicFramePr>
        <p:xfrm>
          <a:off x="1115616" y="3973512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3" name="شكل بيضاوي 12"/>
          <p:cNvSpPr/>
          <p:nvPr/>
        </p:nvSpPr>
        <p:spPr>
          <a:xfrm>
            <a:off x="5250730" y="4467770"/>
            <a:ext cx="257374" cy="257374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2195736" y="692696"/>
            <a:ext cx="6760840" cy="1752600"/>
          </a:xfrm>
        </p:spPr>
        <p:txBody>
          <a:bodyPr rtlCol="1">
            <a:noAutofit/>
          </a:bodyPr>
          <a:lstStyle/>
          <a:p>
            <a:pPr algn="r"/>
            <a:r>
              <a:rPr lang="ar-SA" sz="1800" b="1" dirty="0" smtClean="0">
                <a:solidFill>
                  <a:srgbClr val="0070C0"/>
                </a:solidFill>
              </a:rPr>
              <a:t>الطلاقة:</a:t>
            </a:r>
            <a:endParaRPr lang="en-US" sz="1800" dirty="0" smtClean="0">
              <a:solidFill>
                <a:srgbClr val="0070C0"/>
              </a:solidFill>
            </a:endParaRPr>
          </a:p>
          <a:p>
            <a:pPr algn="r"/>
            <a:r>
              <a:rPr lang="ar-SA" sz="1800" b="1" dirty="0" smtClean="0"/>
              <a:t>القدرة على توليد أو إنتاج أكبر عدد من الأفكار </a:t>
            </a:r>
            <a:r>
              <a:rPr lang="ar-SA" sz="1800" b="1" dirty="0" err="1" smtClean="0"/>
              <a:t>الإبداعية.</a:t>
            </a:r>
            <a:r>
              <a:rPr lang="ar-SA" sz="1800" b="1" dirty="0" smtClean="0"/>
              <a:t> أي التركيز على الجانب </a:t>
            </a:r>
            <a:r>
              <a:rPr lang="ar-SA" sz="1800" b="1" dirty="0" smtClean="0">
                <a:solidFill>
                  <a:srgbClr val="FF0000"/>
                </a:solidFill>
              </a:rPr>
              <a:t>الكمي</a:t>
            </a:r>
            <a:endParaRPr lang="en-US" sz="1800" b="1" dirty="0" smtClean="0">
              <a:solidFill>
                <a:srgbClr val="FF0000"/>
              </a:solidFill>
            </a:endParaRPr>
          </a:p>
          <a:p>
            <a:pPr algn="r"/>
            <a:r>
              <a:rPr lang="ar-SA" sz="1800" b="1" dirty="0" smtClean="0">
                <a:solidFill>
                  <a:srgbClr val="0070C0"/>
                </a:solidFill>
              </a:rPr>
              <a:t>المرونة:</a:t>
            </a:r>
            <a:endParaRPr lang="en-US" sz="1800" dirty="0" smtClean="0">
              <a:solidFill>
                <a:srgbClr val="0070C0"/>
              </a:solidFill>
            </a:endParaRPr>
          </a:p>
          <a:p>
            <a:pPr algn="r"/>
            <a:r>
              <a:rPr lang="ar-SA" sz="1800" b="1" dirty="0" smtClean="0"/>
              <a:t>القدرة على توليد أفكار متنوعة.عكس الجمود </a:t>
            </a:r>
            <a:r>
              <a:rPr lang="ar-SA" sz="1800" b="1" dirty="0" err="1" smtClean="0"/>
              <a:t>الذهني.</a:t>
            </a:r>
            <a:r>
              <a:rPr lang="ar-SA" sz="1800" b="1" dirty="0" smtClean="0"/>
              <a:t> أي التركيز على الجانب </a:t>
            </a:r>
            <a:r>
              <a:rPr lang="ar-SA" sz="1800" b="1" dirty="0" smtClean="0">
                <a:solidFill>
                  <a:srgbClr val="FF0000"/>
                </a:solidFill>
              </a:rPr>
              <a:t>النوعي</a:t>
            </a:r>
            <a:endParaRPr lang="en-US" sz="1800" dirty="0" smtClean="0">
              <a:solidFill>
                <a:srgbClr val="FF0000"/>
              </a:solidFill>
            </a:endParaRPr>
          </a:p>
          <a:p>
            <a:pPr algn="r"/>
            <a:r>
              <a:rPr lang="ar-SA" sz="1800" b="1" dirty="0" err="1" smtClean="0">
                <a:solidFill>
                  <a:srgbClr val="0070C0"/>
                </a:solidFill>
              </a:rPr>
              <a:t>الأصالة:</a:t>
            </a:r>
            <a:r>
              <a:rPr lang="ar-SA" sz="1800" b="1" dirty="0" smtClean="0">
                <a:solidFill>
                  <a:srgbClr val="0070C0"/>
                </a:solidFill>
              </a:rPr>
              <a:t> </a:t>
            </a:r>
            <a:endParaRPr lang="en-US" sz="1800" dirty="0" smtClean="0">
              <a:solidFill>
                <a:srgbClr val="0070C0"/>
              </a:solidFill>
            </a:endParaRPr>
          </a:p>
          <a:p>
            <a:pPr algn="r"/>
            <a:r>
              <a:rPr lang="ar-SA" sz="1800" b="1" dirty="0" smtClean="0"/>
              <a:t>هي القدرة على الإتيان بفكرة </a:t>
            </a:r>
            <a:r>
              <a:rPr lang="ar-SA" sz="1800" b="1" dirty="0" smtClean="0">
                <a:solidFill>
                  <a:srgbClr val="FF0000"/>
                </a:solidFill>
              </a:rPr>
              <a:t>جديدة</a:t>
            </a:r>
          </a:p>
          <a:p>
            <a:pPr algn="r"/>
            <a:r>
              <a:rPr lang="ar-SA" sz="1800" b="1" dirty="0" smtClean="0">
                <a:solidFill>
                  <a:srgbClr val="0070C0"/>
                </a:solidFill>
              </a:rPr>
              <a:t>التفاصيل:</a:t>
            </a:r>
            <a:endParaRPr lang="en-US" sz="1800" dirty="0" smtClean="0">
              <a:solidFill>
                <a:srgbClr val="0070C0"/>
              </a:solidFill>
            </a:endParaRPr>
          </a:p>
          <a:p>
            <a:pPr algn="r"/>
            <a:r>
              <a:rPr lang="ar-SA" sz="1800" b="1" dirty="0" smtClean="0"/>
              <a:t>القدرة على إضافة تفاصيل جديدة و متنوعة لفكرة ما لتصبح أكثر أهمية وفاعلية. </a:t>
            </a:r>
            <a:endParaRPr lang="en-US" sz="1800" dirty="0" smtClean="0"/>
          </a:p>
          <a:p>
            <a:pPr algn="r" eaLnBrk="1" fontAlgn="auto" hangingPunct="1">
              <a:spcAft>
                <a:spcPts val="0"/>
              </a:spcAft>
              <a:defRPr/>
            </a:pPr>
            <a:endParaRPr lang="ar-SA" sz="1050" dirty="0" smtClean="0"/>
          </a:p>
        </p:txBody>
      </p:sp>
      <p:sp>
        <p:nvSpPr>
          <p:cNvPr id="17" name="شكل بيضاوي 16"/>
          <p:cNvSpPr/>
          <p:nvPr/>
        </p:nvSpPr>
        <p:spPr>
          <a:xfrm>
            <a:off x="3275856" y="4221088"/>
            <a:ext cx="257374" cy="257374"/>
          </a:xfrm>
          <a:prstGeom prst="ellipse">
            <a:avLst/>
          </a:prstGeom>
          <a:solidFill>
            <a:srgbClr val="3399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8" name="شكل بيضاوي 17"/>
          <p:cNvSpPr/>
          <p:nvPr/>
        </p:nvSpPr>
        <p:spPr>
          <a:xfrm>
            <a:off x="4139952" y="4365104"/>
            <a:ext cx="257374" cy="257374"/>
          </a:xfrm>
          <a:prstGeom prst="ellipse">
            <a:avLst/>
          </a:prstGeom>
          <a:solidFill>
            <a:srgbClr val="3399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9" name="شكل بيضاوي 18"/>
          <p:cNvSpPr/>
          <p:nvPr/>
        </p:nvSpPr>
        <p:spPr>
          <a:xfrm>
            <a:off x="3923928" y="4149080"/>
            <a:ext cx="257374" cy="257374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0" name="شكل بيضاوي 19"/>
          <p:cNvSpPr/>
          <p:nvPr/>
        </p:nvSpPr>
        <p:spPr>
          <a:xfrm>
            <a:off x="3923928" y="4653136"/>
            <a:ext cx="257374" cy="257374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1" name="شكل بيضاوي 20"/>
          <p:cNvSpPr/>
          <p:nvPr/>
        </p:nvSpPr>
        <p:spPr>
          <a:xfrm>
            <a:off x="4716016" y="4653136"/>
            <a:ext cx="257374" cy="257374"/>
          </a:xfrm>
          <a:prstGeom prst="ellipse">
            <a:avLst/>
          </a:prstGeom>
          <a:solidFill>
            <a:srgbClr val="CC66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2" name="شكل بيضاوي 21"/>
          <p:cNvSpPr/>
          <p:nvPr/>
        </p:nvSpPr>
        <p:spPr>
          <a:xfrm>
            <a:off x="3707904" y="4941168"/>
            <a:ext cx="257374" cy="257374"/>
          </a:xfrm>
          <a:prstGeom prst="ellipse">
            <a:avLst/>
          </a:prstGeom>
          <a:solidFill>
            <a:srgbClr val="3399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3" name="شكل بيضاوي 22"/>
          <p:cNvSpPr/>
          <p:nvPr/>
        </p:nvSpPr>
        <p:spPr>
          <a:xfrm>
            <a:off x="3635896" y="4437112"/>
            <a:ext cx="257374" cy="257374"/>
          </a:xfrm>
          <a:prstGeom prst="ellipse">
            <a:avLst/>
          </a:prstGeom>
          <a:solidFill>
            <a:srgbClr val="CC66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4" name="شكل بيضاوي 23"/>
          <p:cNvSpPr/>
          <p:nvPr/>
        </p:nvSpPr>
        <p:spPr>
          <a:xfrm>
            <a:off x="4283968" y="4941168"/>
            <a:ext cx="257374" cy="257374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5" name="شكل بيضاوي 24"/>
          <p:cNvSpPr/>
          <p:nvPr/>
        </p:nvSpPr>
        <p:spPr>
          <a:xfrm>
            <a:off x="3347864" y="4869160"/>
            <a:ext cx="257374" cy="257374"/>
          </a:xfrm>
          <a:prstGeom prst="ellipse">
            <a:avLst/>
          </a:prstGeom>
          <a:solidFill>
            <a:srgbClr val="CC66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6" name="شكل بيضاوي 25"/>
          <p:cNvSpPr/>
          <p:nvPr/>
        </p:nvSpPr>
        <p:spPr>
          <a:xfrm>
            <a:off x="5076056" y="4797152"/>
            <a:ext cx="257374" cy="257374"/>
          </a:xfrm>
          <a:prstGeom prst="ellipse">
            <a:avLst/>
          </a:prstGeom>
          <a:solidFill>
            <a:srgbClr val="3399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7" name="شكل بيضاوي 26"/>
          <p:cNvSpPr/>
          <p:nvPr/>
        </p:nvSpPr>
        <p:spPr>
          <a:xfrm>
            <a:off x="4572000" y="4941168"/>
            <a:ext cx="257374" cy="257374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8" name="شكل بيضاوي 27"/>
          <p:cNvSpPr/>
          <p:nvPr/>
        </p:nvSpPr>
        <p:spPr>
          <a:xfrm>
            <a:off x="2987824" y="4869160"/>
            <a:ext cx="257374" cy="257374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9" name="شكل بيضاوي 28"/>
          <p:cNvSpPr/>
          <p:nvPr/>
        </p:nvSpPr>
        <p:spPr>
          <a:xfrm>
            <a:off x="5364088" y="4725144"/>
            <a:ext cx="257374" cy="257374"/>
          </a:xfrm>
          <a:prstGeom prst="ellipse">
            <a:avLst/>
          </a:prstGeom>
          <a:solidFill>
            <a:srgbClr val="CC66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0" name="شكل بيضاوي 29"/>
          <p:cNvSpPr/>
          <p:nvPr/>
        </p:nvSpPr>
        <p:spPr>
          <a:xfrm>
            <a:off x="2987824" y="4581128"/>
            <a:ext cx="257374" cy="257374"/>
          </a:xfrm>
          <a:prstGeom prst="ellipse">
            <a:avLst/>
          </a:prstGeom>
          <a:solidFill>
            <a:srgbClr val="3399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1" name="شكل بيضاوي 30"/>
          <p:cNvSpPr/>
          <p:nvPr/>
        </p:nvSpPr>
        <p:spPr>
          <a:xfrm>
            <a:off x="2771800" y="4365104"/>
            <a:ext cx="257374" cy="257374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2" name="شكل بيضاوي 31"/>
          <p:cNvSpPr/>
          <p:nvPr/>
        </p:nvSpPr>
        <p:spPr>
          <a:xfrm>
            <a:off x="3347864" y="4581128"/>
            <a:ext cx="257374" cy="257374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3" name="شكل بيضاوي 32"/>
          <p:cNvSpPr/>
          <p:nvPr/>
        </p:nvSpPr>
        <p:spPr>
          <a:xfrm>
            <a:off x="4932040" y="4437112"/>
            <a:ext cx="257374" cy="257374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4" name="شكل بيضاوي 33"/>
          <p:cNvSpPr/>
          <p:nvPr/>
        </p:nvSpPr>
        <p:spPr>
          <a:xfrm>
            <a:off x="4427984" y="4221088"/>
            <a:ext cx="257374" cy="257374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5" name="شكل بيضاوي 34"/>
          <p:cNvSpPr/>
          <p:nvPr/>
        </p:nvSpPr>
        <p:spPr>
          <a:xfrm>
            <a:off x="4211960" y="4725144"/>
            <a:ext cx="257374" cy="257374"/>
          </a:xfrm>
          <a:prstGeom prst="ellipse">
            <a:avLst/>
          </a:prstGeom>
          <a:solidFill>
            <a:srgbClr val="3399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6" name="شكل بيضاوي 35"/>
          <p:cNvSpPr/>
          <p:nvPr/>
        </p:nvSpPr>
        <p:spPr>
          <a:xfrm>
            <a:off x="4499992" y="4437112"/>
            <a:ext cx="257374" cy="257374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0"/>
                            </p:stCondLst>
                            <p:childTnLst>
                              <p:par>
                                <p:cTn id="5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500"/>
                            </p:stCondLst>
                            <p:childTnLst>
                              <p:par>
                                <p:cTn id="60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000"/>
                            </p:stCondLst>
                            <p:childTnLst>
                              <p:par>
                                <p:cTn id="6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6500"/>
                            </p:stCondLst>
                            <p:childTnLst>
                              <p:par>
                                <p:cTn id="70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000"/>
                            </p:stCondLst>
                            <p:childTnLst>
                              <p:par>
                                <p:cTn id="7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7500"/>
                            </p:stCondLst>
                            <p:childTnLst>
                              <p:par>
                                <p:cTn id="80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8000"/>
                            </p:stCondLst>
                            <p:childTnLst>
                              <p:par>
                                <p:cTn id="8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8500"/>
                            </p:stCondLst>
                            <p:childTnLst>
                              <p:par>
                                <p:cTn id="90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9000"/>
                            </p:stCondLst>
                            <p:childTnLst>
                              <p:par>
                                <p:cTn id="9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9500"/>
                            </p:stCondLst>
                            <p:childTnLst>
                              <p:par>
                                <p:cTn id="100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10000"/>
                            </p:stCondLst>
                            <p:childTnLst>
                              <p:par>
                                <p:cTn id="10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صورة 5" descr="horse3.jpg.jpg"/>
          <p:cNvPicPr>
            <a:picLocks noChangeAspect="1"/>
          </p:cNvPicPr>
          <p:nvPr/>
        </p:nvPicPr>
        <p:blipFill>
          <a:blip r:embed="rId2" cstate="print"/>
          <a:srcRect b="8257"/>
          <a:stretch>
            <a:fillRect/>
          </a:stretch>
        </p:blipFill>
        <p:spPr>
          <a:xfrm>
            <a:off x="1403648" y="1700808"/>
            <a:ext cx="6279097" cy="3600400"/>
          </a:xfrm>
          <a:prstGeom prst="rect">
            <a:avLst/>
          </a:prstGeom>
        </p:spPr>
      </p:pic>
      <p:sp>
        <p:nvSpPr>
          <p:cNvPr id="4" name="مربع نص 3"/>
          <p:cNvSpPr txBox="1"/>
          <p:nvPr/>
        </p:nvSpPr>
        <p:spPr>
          <a:xfrm>
            <a:off x="1907704" y="116632"/>
            <a:ext cx="7056784" cy="523220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r>
              <a:rPr lang="ar-SA" sz="2800" b="1" cap="all" dirty="0" smtClean="0">
                <a:ln>
                  <a:solidFill>
                    <a:schemeClr val="tx1"/>
                  </a:solidFill>
                </a:ln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تطبيق عملي على مهارات التفكير للتمرين السابق</a:t>
            </a:r>
            <a:endParaRPr lang="ar-SA" sz="2800" b="1" cap="all" dirty="0">
              <a:ln>
                <a:solidFill>
                  <a:schemeClr val="tx1"/>
                </a:solidFill>
              </a:ln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5" name="مربع نص 4"/>
          <p:cNvSpPr txBox="1"/>
          <p:nvPr/>
        </p:nvSpPr>
        <p:spPr>
          <a:xfrm>
            <a:off x="1403648" y="725795"/>
            <a:ext cx="5472608" cy="83099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400" b="1" dirty="0" smtClean="0">
                <a:solidFill>
                  <a:srgbClr val="0070C0"/>
                </a:solidFill>
              </a:rPr>
              <a:t>جميع </a:t>
            </a:r>
            <a:r>
              <a:rPr lang="ar-SA" sz="2400" b="1" dirty="0" err="1" smtClean="0">
                <a:solidFill>
                  <a:srgbClr val="0070C0"/>
                </a:solidFill>
              </a:rPr>
              <a:t>ماذكرتم</a:t>
            </a:r>
            <a:r>
              <a:rPr lang="ar-SA" sz="2400" b="1" dirty="0" smtClean="0">
                <a:solidFill>
                  <a:srgbClr val="0070C0"/>
                </a:solidFill>
              </a:rPr>
              <a:t> من أفكار يعتبر طلاقة في الأفكار وكلما زاد عدد الأفكار أي كلما زادت طلاقتكم.</a:t>
            </a:r>
            <a:endParaRPr lang="ar-SA" sz="2400" b="1" dirty="0">
              <a:solidFill>
                <a:srgbClr val="0070C0"/>
              </a:solidFill>
            </a:endParaRPr>
          </a:p>
        </p:txBody>
      </p:sp>
      <p:sp>
        <p:nvSpPr>
          <p:cNvPr id="11" name="مستطيل 10"/>
          <p:cNvSpPr/>
          <p:nvPr/>
        </p:nvSpPr>
        <p:spPr>
          <a:xfrm>
            <a:off x="6876256" y="777478"/>
            <a:ext cx="1987663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ar-SA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الطلاقة</a:t>
            </a:r>
            <a:endParaRPr lang="ar-SA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صورة 5" descr="horse3.jpg.jpg"/>
          <p:cNvPicPr>
            <a:picLocks noChangeAspect="1"/>
          </p:cNvPicPr>
          <p:nvPr/>
        </p:nvPicPr>
        <p:blipFill>
          <a:blip r:embed="rId2" cstate="print"/>
          <a:srcRect b="8257"/>
          <a:stretch>
            <a:fillRect/>
          </a:stretch>
        </p:blipFill>
        <p:spPr>
          <a:xfrm>
            <a:off x="1403648" y="1700808"/>
            <a:ext cx="6279097" cy="3600400"/>
          </a:xfrm>
          <a:prstGeom prst="rect">
            <a:avLst/>
          </a:prstGeom>
        </p:spPr>
      </p:pic>
      <p:sp>
        <p:nvSpPr>
          <p:cNvPr id="2" name="وسيلة شرح مع سهم إلى اليمين 1"/>
          <p:cNvSpPr/>
          <p:nvPr/>
        </p:nvSpPr>
        <p:spPr>
          <a:xfrm>
            <a:off x="107504" y="2708920"/>
            <a:ext cx="2520280" cy="648072"/>
          </a:xfrm>
          <a:prstGeom prst="rightArrowCallout">
            <a:avLst>
              <a:gd name="adj1" fmla="val 27909"/>
              <a:gd name="adj2" fmla="val 25000"/>
              <a:gd name="adj3" fmla="val 25000"/>
              <a:gd name="adj4" fmla="val 45695"/>
            </a:avLst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الفارس</a:t>
            </a:r>
            <a:endParaRPr lang="ar-SA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4" name="مربع نص 3"/>
          <p:cNvSpPr txBox="1"/>
          <p:nvPr/>
        </p:nvSpPr>
        <p:spPr>
          <a:xfrm>
            <a:off x="1907704" y="116632"/>
            <a:ext cx="7056784" cy="523220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r>
              <a:rPr lang="ar-SA" sz="2800" b="1" cap="all" dirty="0" smtClean="0">
                <a:ln>
                  <a:solidFill>
                    <a:schemeClr val="tx1"/>
                  </a:solidFill>
                </a:ln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تطبيق عملي على مهارات التفكير </a:t>
            </a:r>
            <a:r>
              <a:rPr lang="ar-SA" sz="2800" b="1" cap="all" dirty="0">
                <a:ln>
                  <a:solidFill>
                    <a:schemeClr val="tx1"/>
                  </a:solidFill>
                </a:ln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للتمرين السابق</a:t>
            </a:r>
          </a:p>
        </p:txBody>
      </p:sp>
      <p:sp>
        <p:nvSpPr>
          <p:cNvPr id="5" name="مربع نص 4"/>
          <p:cNvSpPr txBox="1"/>
          <p:nvPr/>
        </p:nvSpPr>
        <p:spPr>
          <a:xfrm>
            <a:off x="1403648" y="764704"/>
            <a:ext cx="5472608" cy="83099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400" b="1" dirty="0" smtClean="0">
                <a:solidFill>
                  <a:srgbClr val="0070C0"/>
                </a:solidFill>
              </a:rPr>
              <a:t>القدرة على توليد أفكار متنوعة مثل أفكار تتعلق بالحصان وأفكار تتعلق </a:t>
            </a:r>
            <a:r>
              <a:rPr lang="ar-SA" sz="2400" b="1" dirty="0" err="1" smtClean="0">
                <a:solidFill>
                  <a:srgbClr val="0070C0"/>
                </a:solidFill>
              </a:rPr>
              <a:t>بالفارس .....</a:t>
            </a:r>
            <a:endParaRPr lang="ar-SA" sz="2400" b="1" dirty="0">
              <a:solidFill>
                <a:srgbClr val="0070C0"/>
              </a:solidFill>
            </a:endParaRPr>
          </a:p>
        </p:txBody>
      </p:sp>
      <p:sp>
        <p:nvSpPr>
          <p:cNvPr id="8" name="وسيلة شرح مع سهم إلى اليمين 7"/>
          <p:cNvSpPr/>
          <p:nvPr/>
        </p:nvSpPr>
        <p:spPr>
          <a:xfrm flipH="1">
            <a:off x="5364088" y="3356992"/>
            <a:ext cx="3600400" cy="648072"/>
          </a:xfrm>
          <a:prstGeom prst="rightArrowCallout">
            <a:avLst>
              <a:gd name="adj1" fmla="val 27909"/>
              <a:gd name="adj2" fmla="val 25000"/>
              <a:gd name="adj3" fmla="val 25000"/>
              <a:gd name="adj4" fmla="val 33302"/>
            </a:avLst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الحصان</a:t>
            </a:r>
            <a:endParaRPr lang="ar-SA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9" name="وسيلة شرح مع سهم إلى اليمين 8"/>
          <p:cNvSpPr/>
          <p:nvPr/>
        </p:nvSpPr>
        <p:spPr>
          <a:xfrm flipH="1">
            <a:off x="5724128" y="4725144"/>
            <a:ext cx="3240360" cy="648072"/>
          </a:xfrm>
          <a:prstGeom prst="rightArrowCallout">
            <a:avLst>
              <a:gd name="adj1" fmla="val 27909"/>
              <a:gd name="adj2" fmla="val 25000"/>
              <a:gd name="adj3" fmla="val 25000"/>
              <a:gd name="adj4" fmla="val 35483"/>
            </a:avLst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الأرضية</a:t>
            </a:r>
            <a:endParaRPr lang="ar-SA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0" name="وسيلة شرح مع سهم إلى اليمين 9"/>
          <p:cNvSpPr/>
          <p:nvPr/>
        </p:nvSpPr>
        <p:spPr>
          <a:xfrm flipH="1">
            <a:off x="5868144" y="2492896"/>
            <a:ext cx="3096344" cy="648072"/>
          </a:xfrm>
          <a:prstGeom prst="rightArrowCallout">
            <a:avLst>
              <a:gd name="adj1" fmla="val 27909"/>
              <a:gd name="adj2" fmla="val 25000"/>
              <a:gd name="adj3" fmla="val 25000"/>
              <a:gd name="adj4" fmla="val 38203"/>
            </a:avLst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الأدوات</a:t>
            </a:r>
            <a:endParaRPr lang="ar-SA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1" name="مستطيل 10"/>
          <p:cNvSpPr/>
          <p:nvPr/>
        </p:nvSpPr>
        <p:spPr>
          <a:xfrm>
            <a:off x="6876256" y="777478"/>
            <a:ext cx="1987663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ar-SA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المرونة</a:t>
            </a:r>
            <a:endParaRPr lang="ar-SA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صورة 5" descr="horse3.jpg.jpg"/>
          <p:cNvPicPr>
            <a:picLocks noChangeAspect="1"/>
          </p:cNvPicPr>
          <p:nvPr/>
        </p:nvPicPr>
        <p:blipFill>
          <a:blip r:embed="rId2" cstate="print"/>
          <a:srcRect b="8257"/>
          <a:stretch>
            <a:fillRect/>
          </a:stretch>
        </p:blipFill>
        <p:spPr>
          <a:xfrm>
            <a:off x="1403648" y="1700808"/>
            <a:ext cx="6279097" cy="3600400"/>
          </a:xfrm>
          <a:prstGeom prst="rect">
            <a:avLst/>
          </a:prstGeom>
        </p:spPr>
      </p:pic>
      <p:sp>
        <p:nvSpPr>
          <p:cNvPr id="4" name="مربع نص 3"/>
          <p:cNvSpPr txBox="1"/>
          <p:nvPr/>
        </p:nvSpPr>
        <p:spPr>
          <a:xfrm>
            <a:off x="1907704" y="116632"/>
            <a:ext cx="7056784" cy="523220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r>
              <a:rPr lang="ar-SA" sz="2800" b="1" cap="all" dirty="0" smtClean="0">
                <a:ln>
                  <a:solidFill>
                    <a:schemeClr val="tx1"/>
                  </a:solidFill>
                </a:ln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تطبيق عملي على مهارات التفكير </a:t>
            </a:r>
            <a:r>
              <a:rPr lang="ar-SA" sz="2800" b="1" cap="all" dirty="0">
                <a:ln>
                  <a:solidFill>
                    <a:schemeClr val="tx1"/>
                  </a:solidFill>
                </a:ln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للتمرين السابق</a:t>
            </a:r>
          </a:p>
        </p:txBody>
      </p:sp>
      <p:sp>
        <p:nvSpPr>
          <p:cNvPr id="5" name="مربع نص 4"/>
          <p:cNvSpPr txBox="1"/>
          <p:nvPr/>
        </p:nvSpPr>
        <p:spPr>
          <a:xfrm>
            <a:off x="1331640" y="908720"/>
            <a:ext cx="5472608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400" b="1" dirty="0" smtClean="0">
                <a:solidFill>
                  <a:srgbClr val="0070C0"/>
                </a:solidFill>
              </a:rPr>
              <a:t>الفكرة الجديدة.</a:t>
            </a:r>
            <a:endParaRPr lang="ar-SA" sz="2400" b="1" dirty="0">
              <a:solidFill>
                <a:srgbClr val="0070C0"/>
              </a:solidFill>
            </a:endParaRPr>
          </a:p>
        </p:txBody>
      </p:sp>
      <p:sp>
        <p:nvSpPr>
          <p:cNvPr id="11" name="مستطيل 10"/>
          <p:cNvSpPr/>
          <p:nvPr/>
        </p:nvSpPr>
        <p:spPr>
          <a:xfrm>
            <a:off x="6876256" y="777478"/>
            <a:ext cx="1987663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ar-SA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الأصالة</a:t>
            </a:r>
            <a:endParaRPr lang="ar-SA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ar-SA" sz="72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تنظيم الأفكار باستخدام الخرائط الذهنية</a:t>
            </a:r>
            <a:endParaRPr lang="ar-SA" sz="72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WER3D TRANSITION" val="TunnelTravel.p3d 0"/>
  <p:tag name="POWER3D OPTIONS" val="Medium "/>
  <p:tag name="POWER3D SOUND" val="Tunnel Travel"/>
</p:tagLst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4199</TotalTime>
  <Words>369</Words>
  <Application>Microsoft Office PowerPoint</Application>
  <PresentationFormat>عرض على الشاشة (3:4)‏</PresentationFormat>
  <Paragraphs>117</Paragraphs>
  <Slides>23</Slides>
  <Notes>2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23</vt:i4>
      </vt:variant>
    </vt:vector>
  </HeadingPairs>
  <TitlesOfParts>
    <vt:vector size="24" baseType="lpstr">
      <vt:lpstr>سمة Office</vt:lpstr>
      <vt:lpstr>الشريحة 1</vt:lpstr>
      <vt:lpstr>الشريحة 2</vt:lpstr>
      <vt:lpstr> أولاً:أكتب اسمك بحروف متقطعة ثانياً:كون من أحرف أسمك أكبر قدر من الكلمات</vt:lpstr>
      <vt:lpstr>أكتب أكبر قدر ممكن من الأسباب التي أدت لسقوط الفارس</vt:lpstr>
      <vt:lpstr>مهارات التفكير الإبداعي</vt:lpstr>
      <vt:lpstr>الشريحة 6</vt:lpstr>
      <vt:lpstr>الشريحة 7</vt:lpstr>
      <vt:lpstr>الشريحة 8</vt:lpstr>
      <vt:lpstr>تنظيم الأفكار باستخدام الخرائط الذهنية</vt:lpstr>
      <vt:lpstr>كيف تستخدم الخرائط الذهنية؟</vt:lpstr>
      <vt:lpstr>الخريطة الذهنية</vt:lpstr>
      <vt:lpstr>فوائد الخريطة الذهنية</vt:lpstr>
      <vt:lpstr>الشريحة 13</vt:lpstr>
      <vt:lpstr>الشريحة 14</vt:lpstr>
      <vt:lpstr>مثال : استخدام الخراط في المذاكرة:</vt:lpstr>
      <vt:lpstr>الشريحة 16</vt:lpstr>
      <vt:lpstr>الشريحة 17</vt:lpstr>
      <vt:lpstr>الشريحة 18</vt:lpstr>
      <vt:lpstr>الشريحة 19</vt:lpstr>
      <vt:lpstr>الشريحة 20</vt:lpstr>
      <vt:lpstr>الشريحة 21</vt:lpstr>
      <vt:lpstr>الشريحة 22</vt:lpstr>
      <vt:lpstr>الشريحة 23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الشريحة 1</dc:title>
  <dc:creator>غازي سعد الرفاعي</dc:creator>
  <cp:lastModifiedBy>user</cp:lastModifiedBy>
  <cp:revision>124</cp:revision>
  <dcterms:created xsi:type="dcterms:W3CDTF">2013-05-31T22:32:45Z</dcterms:created>
  <dcterms:modified xsi:type="dcterms:W3CDTF">2016-02-20T11:22:05Z</dcterms:modified>
</cp:coreProperties>
</file>